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6" r:id="rId2"/>
    <p:sldId id="257" r:id="rId3"/>
    <p:sldId id="263" r:id="rId4"/>
    <p:sldId id="289" r:id="rId5"/>
    <p:sldId id="331" r:id="rId6"/>
    <p:sldId id="311" r:id="rId7"/>
    <p:sldId id="332" r:id="rId8"/>
    <p:sldId id="333" r:id="rId9"/>
    <p:sldId id="264" r:id="rId10"/>
    <p:sldId id="334" r:id="rId11"/>
    <p:sldId id="324" r:id="rId12"/>
    <p:sldId id="325" r:id="rId13"/>
    <p:sldId id="335" r:id="rId14"/>
    <p:sldId id="349" r:id="rId15"/>
    <p:sldId id="327" r:id="rId16"/>
    <p:sldId id="336" r:id="rId17"/>
    <p:sldId id="338" r:id="rId18"/>
    <p:sldId id="344" r:id="rId19"/>
    <p:sldId id="345" r:id="rId20"/>
    <p:sldId id="347" r:id="rId21"/>
    <p:sldId id="346" r:id="rId22"/>
    <p:sldId id="341" r:id="rId23"/>
    <p:sldId id="342" r:id="rId24"/>
    <p:sldId id="268" r:id="rId25"/>
    <p:sldId id="340" r:id="rId26"/>
    <p:sldId id="279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3159A2"/>
    <a:srgbClr val="1F3863"/>
    <a:srgbClr val="FFFFFF"/>
    <a:srgbClr val="067FAB"/>
    <a:srgbClr val="1F4E79"/>
    <a:srgbClr val="CFD5EA"/>
    <a:srgbClr val="2E5496"/>
    <a:srgbClr val="2E75B6"/>
    <a:srgbClr val="559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 autoAdjust="0"/>
    <p:restoredTop sz="77597" autoAdjust="0"/>
  </p:normalViewPr>
  <p:slideViewPr>
    <p:cSldViewPr>
      <p:cViewPr varScale="1">
        <p:scale>
          <a:sx n="67" d="100"/>
          <a:sy n="67" d="100"/>
        </p:scale>
        <p:origin x="1003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570;&#24420;&#30340;&#25991;&#20214;&#22841;\&#30805;&#22763;&#30740;&#31350;&#29983;_\&#20808;&#36827;&#25968;&#25454;&#25366;&#25496;\kaggle&#31454;&#36187;\&#20998;&#25968;&#26354;&#3244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66535626591282"/>
          <c:y val="3.323263552734685E-2"/>
          <c:w val="0.87655687954732842"/>
          <c:h val="0.823638603494543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0.55500000000000005</c:v>
                </c:pt>
                <c:pt idx="1">
                  <c:v>0.67</c:v>
                </c:pt>
                <c:pt idx="2">
                  <c:v>0.69699999999999995</c:v>
                </c:pt>
                <c:pt idx="3">
                  <c:v>0.48899999999999999</c:v>
                </c:pt>
                <c:pt idx="4">
                  <c:v>0.65500000000000003</c:v>
                </c:pt>
                <c:pt idx="5">
                  <c:v>0.65900000000000003</c:v>
                </c:pt>
                <c:pt idx="6">
                  <c:v>0.65900000000000003</c:v>
                </c:pt>
                <c:pt idx="7">
                  <c:v>0.65200000000000002</c:v>
                </c:pt>
                <c:pt idx="8">
                  <c:v>0.68799999999999994</c:v>
                </c:pt>
                <c:pt idx="9">
                  <c:v>0.68799999999999994</c:v>
                </c:pt>
                <c:pt idx="10">
                  <c:v>0.754</c:v>
                </c:pt>
                <c:pt idx="11">
                  <c:v>0.75600000000000001</c:v>
                </c:pt>
                <c:pt idx="12">
                  <c:v>0.76</c:v>
                </c:pt>
                <c:pt idx="13">
                  <c:v>0.76200000000000001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9A-430F-9E4D-47F4C396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3936064"/>
        <c:axId val="326595168"/>
      </c:lineChart>
      <c:catAx>
        <c:axId val="32393606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326595168"/>
        <c:crosses val="autoZero"/>
        <c:auto val="1"/>
        <c:lblAlgn val="ctr"/>
        <c:lblOffset val="100"/>
        <c:noMultiLvlLbl val="0"/>
      </c:catAx>
      <c:valAx>
        <c:axId val="326595168"/>
        <c:scaling>
          <c:orientation val="minMax"/>
          <c:max val="0.9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32393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B648C-B4CE-4B2A-A9B0-B79702D40349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A9528-A949-4DE8-AC2F-9208F1C706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1pPr>
    <a:lvl2pPr marL="427939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2pPr>
    <a:lvl3pPr marL="855878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3pPr>
    <a:lvl4pPr marL="1283818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4pPr>
    <a:lvl5pPr marL="1711757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5pPr>
    <a:lvl6pPr marL="2139696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6pPr>
    <a:lvl7pPr marL="2567635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7pPr>
    <a:lvl8pPr marL="2995574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8pPr>
    <a:lvl9pPr marL="3423514" algn="l" defTabSz="855878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大家好，我是王彤，来自系统工程学院，我做的是</a:t>
            </a:r>
            <a:r>
              <a:rPr lang="en-US" altLang="zh-CN" sz="900" dirty="0"/>
              <a:t>Kaggle</a:t>
            </a:r>
            <a:r>
              <a:rPr lang="zh-CN" altLang="en-US" sz="900" dirty="0"/>
              <a:t>上的竞赛，题目是这个，是一个回答准确性预测的比赛</a:t>
            </a:r>
            <a:endParaRPr lang="en-US" altLang="zh-CN" sz="900" dirty="0"/>
          </a:p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47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我首先是进行了数据分析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，对数据有一个比较好的了解，然后进行数据预处理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，因为数据的质量非常高没有缺失值还有属性不一致之类的问题，而且我后面是用的决策树的相关模型，就不用考虑归一化的问题，因此数据预处理只做了数据集成中的模式集成</a:t>
            </a:r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然后是进行了特征工程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，先构造了一些特征，再按照特征重要性进行特征筛选，然后就是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 err="1"/>
              <a:t>LightGBM</a:t>
            </a:r>
            <a:r>
              <a:rPr lang="zh-CN" altLang="en-US" dirty="0"/>
              <a:t>做了一个集成学习，寻找最优参数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，训练模型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预测结果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虽然这些步骤都很重要，但我觉得最最重要的步骤就是特征工程，筛选出好的特征去训练真的会事半功倍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0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然后看一下详细过程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0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因为赛题的属性有点多，需要好好理解一下这些字段，因此我首先分析了各个数据表 里面各个属性的含义，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在</a:t>
            </a:r>
            <a:r>
              <a:rPr lang="en-US" altLang="zh-CN" dirty="0"/>
              <a:t>Kaggle</a:t>
            </a:r>
            <a:r>
              <a:rPr lang="zh-CN" altLang="en-US" dirty="0"/>
              <a:t>的数据说明里面已经对所有属性做了统计分析，例如缺失数量、均值、中位数等等，使我对数据有一个较好的了解，这个比赛提供的数据集质量是非常高的，没有缺失数据和不一致等情况。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然后特别注意了这个</a:t>
            </a:r>
            <a:r>
              <a:rPr lang="en-US" altLang="zh-CN" dirty="0"/>
              <a:t>label</a:t>
            </a:r>
            <a:r>
              <a:rPr lang="zh-CN" altLang="en-US" dirty="0"/>
              <a:t>看他是不是不均衡数据，因为就重点只需要看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，也就是回答错误和回答正确的比例，这个</a:t>
            </a:r>
            <a:r>
              <a:rPr lang="en-US" altLang="zh-CN" dirty="0"/>
              <a:t>-1</a:t>
            </a:r>
            <a:r>
              <a:rPr lang="zh-CN" altLang="en-US" dirty="0"/>
              <a:t>的代表是讲座只是起辅助作用不用看他，数值为</a:t>
            </a:r>
            <a:r>
              <a:rPr lang="en-US" altLang="zh-CN" dirty="0"/>
              <a:t>0</a:t>
            </a:r>
            <a:r>
              <a:rPr lang="zh-CN" altLang="en-US" dirty="0"/>
              <a:t>的比例为</a:t>
            </a:r>
            <a:r>
              <a:rPr lang="en-US" altLang="zh-CN" dirty="0"/>
              <a:t>33.69%</a:t>
            </a:r>
            <a:r>
              <a:rPr lang="zh-CN" altLang="en-US" dirty="0"/>
              <a:t>，为</a:t>
            </a:r>
            <a:r>
              <a:rPr lang="en-US" altLang="zh-CN" dirty="0"/>
              <a:t>1</a:t>
            </a:r>
            <a:r>
              <a:rPr lang="zh-CN" altLang="en-US" dirty="0"/>
              <a:t>的是</a:t>
            </a:r>
            <a:r>
              <a:rPr lang="en-US" altLang="zh-CN" dirty="0"/>
              <a:t>64.6%</a:t>
            </a:r>
            <a:r>
              <a:rPr lang="zh-CN" altLang="en-US" dirty="0"/>
              <a:t>，因此还是比较均衡的，不用进行欠采样或者过采样等操作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接下来是数据预处理，这里我只作了模式集成，就是对数据表进行合并或者说关联，利用刚才介绍数据集的时候说的</a:t>
            </a:r>
            <a:r>
              <a:rPr lang="en-US" altLang="zh-CN" dirty="0"/>
              <a:t>2</a:t>
            </a:r>
            <a:r>
              <a:rPr lang="zh-CN" altLang="en-US" dirty="0"/>
              <a:t>个外键，将训练集中的问题和讲座分别与问题数据集和讲座数据集关联。我为了便于关联先对训练集数据做了切分。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31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接下来做了特征工程，这里步骤比较多需要先理一下思路，</a:t>
            </a:r>
            <a:endParaRPr lang="en-US" altLang="zh-CN" dirty="0"/>
          </a:p>
          <a:p>
            <a:r>
              <a:rPr lang="zh-CN" altLang="en-US" dirty="0"/>
              <a:t>首先是特征构造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，主要是进行了特征哑编码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，特征组合，和特征交叉，</a:t>
            </a:r>
            <a:endParaRPr lang="en-US" altLang="zh-CN" dirty="0"/>
          </a:p>
          <a:p>
            <a:r>
              <a:rPr lang="zh-CN" altLang="en-US" dirty="0"/>
              <a:t>特征组合是指的按</a:t>
            </a:r>
            <a:r>
              <a:rPr lang="en-US" altLang="zh-CN" dirty="0" err="1"/>
              <a:t>user_id</a:t>
            </a:r>
            <a:r>
              <a:rPr lang="zh-CN" altLang="en-US" dirty="0"/>
              <a:t>分一下组然后计算每位用户比如回答问题花费时间的均值、最大值、最小值啦等等作为新的特征加上</a:t>
            </a:r>
            <a:endParaRPr lang="en-US" altLang="zh-CN" dirty="0"/>
          </a:p>
          <a:p>
            <a:r>
              <a:rPr lang="zh-CN" altLang="en-US" dirty="0"/>
              <a:t>特征交叉是对一些重要的特征之间进行加减乘除，提高模型解决线性和非线性问题的能力</a:t>
            </a:r>
            <a:endParaRPr lang="en-US" altLang="zh-CN" dirty="0"/>
          </a:p>
          <a:p>
            <a:r>
              <a:rPr lang="zh-CN" altLang="en-US" dirty="0"/>
              <a:t>特征交叉不是对所有的特征都交叉，是通过首先计算了特征相关性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，找出与标签的相关性较强的较重要的特征进行特征交叉的</a:t>
            </a:r>
            <a:endParaRPr lang="en-US" altLang="zh-CN" dirty="0"/>
          </a:p>
          <a:p>
            <a:r>
              <a:rPr lang="zh-CN" altLang="en-US" dirty="0"/>
              <a:t>交叉之后得到的特征数量是非常多的，所以要进行特征筛选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，我是通过特征重要性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进行特征筛选的</a:t>
            </a:r>
            <a:endParaRPr lang="en-US" altLang="zh-CN" dirty="0"/>
          </a:p>
          <a:p>
            <a:r>
              <a:rPr lang="zh-CN" altLang="en-US" dirty="0"/>
              <a:t>下面来具体看一下，我是用的</a:t>
            </a:r>
            <a:r>
              <a:rPr lang="en-US" altLang="zh-CN" dirty="0"/>
              <a:t>python</a:t>
            </a:r>
            <a:r>
              <a:rPr lang="zh-CN" altLang="en-US" dirty="0"/>
              <a:t>写的整个代码</a:t>
            </a:r>
            <a:endParaRPr lang="en-US" altLang="zh-CN" dirty="0"/>
          </a:p>
          <a:p>
            <a:r>
              <a:rPr lang="zh-CN" altLang="en-US" dirty="0"/>
              <a:t>首先是特征哑编码的代码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接下来做了特征组合</a:t>
            </a:r>
            <a:endParaRPr lang="en-US" altLang="zh-CN" dirty="0"/>
          </a:p>
          <a:p>
            <a:r>
              <a:rPr lang="zh-CN" altLang="en-US" dirty="0"/>
              <a:t>接下来第三步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是计算了特征相关性，我这里做了个可视化，这是特征相关性矩阵，</a:t>
            </a:r>
            <a:endParaRPr lang="en-US" altLang="zh-CN" dirty="0"/>
          </a:p>
          <a:p>
            <a:r>
              <a:rPr lang="zh-CN" altLang="en-US" dirty="0"/>
              <a:t>然后是进行了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特征交叉</a:t>
            </a:r>
            <a:endParaRPr lang="en-US" altLang="zh-CN" dirty="0"/>
          </a:p>
          <a:p>
            <a:r>
              <a:rPr lang="zh-CN" altLang="en-US" dirty="0"/>
              <a:t>第五步特征重要性，这里只画了一部分的得分，然后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列出了排名前三的特征，第一个是是否看过上一个问题的解释，第二个是每个用户回答上一个问题花费时间的均值，第三个是每个用户国际交流英语</a:t>
            </a:r>
            <a:r>
              <a:rPr lang="zh-CN" altLang="en-US" sz="1200" b="0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考试的相关部分除以问题的标记。第</a:t>
            </a:r>
            <a:r>
              <a:rPr lang="en-US" altLang="zh-CN" sz="1200" b="0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b="0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个和第</a:t>
            </a:r>
            <a:r>
              <a:rPr lang="en-US" altLang="zh-CN" sz="1200" b="0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b="0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个特征是刚才说的我自己构造的特征，也就是说特征构造这一步还是做的还是比较好的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1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因为特征太多了所以它是这个样子的。</a:t>
            </a:r>
            <a:endParaRPr lang="en-US" altLang="zh-CN" dirty="0"/>
          </a:p>
          <a:p>
            <a:r>
              <a:rPr lang="zh-CN" altLang="en-US" dirty="0"/>
              <a:t>（我主要是看与标签属性相关性较强的属性，有是否看了正确答案、</a:t>
            </a:r>
            <a:r>
              <a:rPr kumimoji="0" lang="zh-CN" altLang="en-US" sz="12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用户回答上一个问题包中的每个问题所花费的平均时间、时间戳</a:t>
            </a:r>
            <a:r>
              <a:rPr lang="zh-CN" altLang="en-US" dirty="0"/>
              <a:t>等属性）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8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最后进行了特征筛选，将特征按照特征重要性得分由大到小排序之后，看到底是选前面</a:t>
            </a:r>
            <a:r>
              <a:rPr lang="zh-CN" altLang="en-US" b="1" dirty="0"/>
              <a:t>几</a:t>
            </a:r>
            <a:r>
              <a:rPr lang="zh-CN" altLang="en-US" dirty="0"/>
              <a:t>个特征能使</a:t>
            </a:r>
            <a:r>
              <a:rPr lang="en-US" altLang="zh-CN" dirty="0" err="1"/>
              <a:t>LightGBM</a:t>
            </a:r>
            <a:r>
              <a:rPr lang="zh-CN" altLang="en-US" dirty="0"/>
              <a:t>达到最佳效果，是通过这种循环搜索，我这里刚开始的时候按照</a:t>
            </a:r>
            <a:r>
              <a:rPr lang="en-US" altLang="zh-CN" dirty="0"/>
              <a:t>AUC</a:t>
            </a:r>
            <a:r>
              <a:rPr lang="zh-CN" altLang="en-US" dirty="0"/>
              <a:t>值最大选了</a:t>
            </a:r>
            <a:r>
              <a:rPr lang="en-US" altLang="zh-CN" dirty="0"/>
              <a:t>100</a:t>
            </a:r>
            <a:r>
              <a:rPr lang="zh-CN" altLang="en-US" dirty="0"/>
              <a:t>多个特征，但最终预测效果特别不好，过拟合了，后来再反复回来看选了</a:t>
            </a:r>
            <a:r>
              <a:rPr lang="en-US" altLang="zh-CN" dirty="0"/>
              <a:t>34</a:t>
            </a:r>
            <a:r>
              <a:rPr lang="zh-CN" altLang="en-US" dirty="0"/>
              <a:t>个特征达到了最佳效果，就是有时候不一定要去追求训练集上的最优，不然就很可能会导致过拟合。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739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然后是集成学习，我是用了</a:t>
            </a:r>
            <a:r>
              <a:rPr lang="en-US" altLang="zh-CN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Stratified k-fold Cross Validation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，也就是分层</a:t>
            </a:r>
            <a:r>
              <a:rPr lang="en-US" altLang="zh-CN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折交叉验证和</a:t>
            </a:r>
            <a:r>
              <a:rPr lang="en-US" altLang="zh-CN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Stacking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的方式对</a:t>
            </a:r>
            <a:r>
              <a:rPr lang="en-US" altLang="zh-CN" sz="1200" b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进行集成学习的，用分层交叉验证得到了训练集和验证集，喂给</a:t>
            </a:r>
            <a:r>
              <a:rPr lang="en-US" altLang="zh-CN" sz="1200" b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，这样重复多次，最后对</a:t>
            </a:r>
            <a:r>
              <a:rPr lang="en-US" altLang="zh-CN" sz="1200" b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求均值，</a:t>
            </a:r>
            <a:r>
              <a:rPr lang="zh-CN" altLang="en-US" sz="1200" dirty="0"/>
              <a:t>经过我的多次实验我觉得这种简单的集成方式效果是最好的，</a:t>
            </a:r>
          </a:p>
          <a:p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首先看看这个</a:t>
            </a:r>
            <a:r>
              <a:rPr lang="en-US" altLang="zh-CN" sz="1200" b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zh-CN" altLang="en-US" sz="12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的算法原理</a:t>
            </a:r>
            <a:endParaRPr lang="en-US" altLang="zh-CN" b="0" dirty="0"/>
          </a:p>
          <a:p>
            <a:r>
              <a:rPr lang="zh-CN" altLang="en-US" dirty="0"/>
              <a:t>老师在上课的时候提到过，是在讲集成学习算法</a:t>
            </a:r>
            <a:r>
              <a:rPr lang="en-US" altLang="zh-CN" dirty="0"/>
              <a:t>boosting</a:t>
            </a:r>
            <a:r>
              <a:rPr lang="zh-CN" altLang="en-US" dirty="0"/>
              <a:t>那里，</a:t>
            </a:r>
            <a:r>
              <a:rPr lang="en-US" altLang="zh-CN" dirty="0" err="1"/>
              <a:t>LightGBM</a:t>
            </a:r>
            <a:r>
              <a:rPr lang="zh-CN" altLang="en-US" dirty="0"/>
              <a:t>的全称是</a:t>
            </a:r>
            <a:r>
              <a:rPr lang="en-US" altLang="zh-CN" sz="12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Gradient 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n-US" altLang="zh-CN" sz="12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</a:t>
            </a:r>
            <a:r>
              <a:rPr lang="zh-CN" altLang="en-US" sz="12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/>
              <a:t>这个</a:t>
            </a:r>
            <a:r>
              <a:rPr lang="en-US" altLang="zh-CN" dirty="0"/>
              <a:t>Boosting</a:t>
            </a:r>
            <a:r>
              <a:rPr lang="zh-CN" altLang="en-US" dirty="0"/>
              <a:t>是增加错分数据的权重，因此关注那些难分的数据。我做比赛之前去看过经验帖子，说</a:t>
            </a:r>
            <a:r>
              <a:rPr lang="en-US" altLang="zh-CN" dirty="0"/>
              <a:t>Kaggle</a:t>
            </a:r>
            <a:r>
              <a:rPr lang="zh-CN" altLang="en-US" dirty="0"/>
              <a:t>上类似这种还算常规的分类或预测竞赛（不是</a:t>
            </a:r>
            <a:r>
              <a:rPr lang="en-US" altLang="zh-CN" dirty="0"/>
              <a:t>NLP</a:t>
            </a:r>
            <a:r>
              <a:rPr lang="zh-CN" altLang="en-US" dirty="0"/>
              <a:t>或图像分类这样的），</a:t>
            </a:r>
            <a:r>
              <a:rPr lang="en-US" altLang="zh-CN" dirty="0"/>
              <a:t>60%</a:t>
            </a:r>
            <a:r>
              <a:rPr lang="zh-CN" altLang="en-US" dirty="0"/>
              <a:t>都是用的</a:t>
            </a:r>
            <a:r>
              <a:rPr lang="en-US" altLang="zh-CN" dirty="0" err="1"/>
              <a:t>LightGBM</a:t>
            </a:r>
            <a:r>
              <a:rPr lang="zh-CN" altLang="en-US" dirty="0"/>
              <a:t>，它作为一种流行的</a:t>
            </a:r>
            <a:r>
              <a:rPr lang="zh-CN" altLang="en-US" b="0" dirty="0"/>
              <a:t>分类</a:t>
            </a:r>
            <a:r>
              <a:rPr lang="zh-CN" altLang="en-US" dirty="0"/>
              <a:t>和预测模型，核心思想就是决策树模型，咱们学过的决策树算法有很多，例如信息增益，也就是</a:t>
            </a:r>
            <a:r>
              <a:rPr lang="en-US" altLang="zh-CN" dirty="0"/>
              <a:t>ID3</a:t>
            </a:r>
            <a:r>
              <a:rPr lang="zh-CN" altLang="en-US" dirty="0"/>
              <a:t>，还有</a:t>
            </a:r>
            <a:r>
              <a:rPr lang="en-US" altLang="zh-CN" dirty="0"/>
              <a:t>C4.5</a:t>
            </a:r>
            <a:r>
              <a:rPr lang="zh-CN" altLang="en-US" dirty="0"/>
              <a:t>之类的，但</a:t>
            </a:r>
            <a:r>
              <a:rPr lang="en-US" altLang="zh-CN" dirty="0" err="1"/>
              <a:t>LightGBM</a:t>
            </a:r>
            <a:r>
              <a:rPr lang="zh-CN" altLang="en-US" dirty="0"/>
              <a:t>采用的是</a:t>
            </a:r>
            <a:r>
              <a:rPr lang="zh-CN" altLang="en-US" b="0" dirty="0"/>
              <a:t>基于</a:t>
            </a:r>
            <a:r>
              <a:rPr lang="en-US" altLang="zh-CN" b="0" dirty="0"/>
              <a:t>Histogram</a:t>
            </a:r>
            <a:r>
              <a:rPr lang="zh-CN" altLang="en-US" b="0" dirty="0"/>
              <a:t>（直方图）的决策树算法，将连续的特征离散化，这种决策树算法的基本思想就是</a:t>
            </a:r>
            <a:r>
              <a:rPr lang="zh-CN" altLang="en-US" dirty="0"/>
              <a:t>先把连续的浮点特征装进直方图，然后在直方图里用每个箱子的索引去表示在箱子里的所有数据。</a:t>
            </a:r>
            <a:r>
              <a:rPr lang="zh-CN" altLang="en-US" b="0" dirty="0"/>
              <a:t>这个模型实际上比较复杂，除了刚才说的这个决策树算法还使用了许多其他技术，时间关系就不展开讲了。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89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然后再说说为什么进行了集成学习，我最开始的时候只单纯用了一个</a:t>
            </a:r>
            <a:r>
              <a:rPr lang="en-US" altLang="zh-CN" dirty="0" err="1"/>
              <a:t>LightGBM</a:t>
            </a:r>
            <a:r>
              <a:rPr lang="zh-CN" altLang="en-US" dirty="0"/>
              <a:t>，发现效果不太好，所以就考虑用了集成学习。</a:t>
            </a:r>
            <a:endParaRPr lang="en-US" altLang="zh-CN" dirty="0"/>
          </a:p>
          <a:p>
            <a:r>
              <a:rPr lang="zh-CN" altLang="en-US" dirty="0"/>
              <a:t>下面这些原理老师在课堂上基本都仔细讲过，下面咱们来简单回顾一下</a:t>
            </a:r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借用老师</a:t>
            </a:r>
            <a:r>
              <a:rPr lang="en-US" altLang="zh-CN" dirty="0"/>
              <a:t>PPT</a:t>
            </a:r>
            <a:r>
              <a:rPr lang="zh-CN" altLang="en-US" dirty="0"/>
              <a:t>上的图，这是一个集成学习的例子，解释了为什么要进行集成学习，就是要提高单分类器的性能，当单个模型的性能都大于</a:t>
            </a:r>
            <a:r>
              <a:rPr lang="en-US" altLang="zh-CN" dirty="0"/>
              <a:t>0.5</a:t>
            </a:r>
            <a:r>
              <a:rPr lang="zh-CN" altLang="en-US" dirty="0"/>
              <a:t>时，就可以进行集成学习</a:t>
            </a:r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分层</a:t>
            </a:r>
            <a:r>
              <a:rPr lang="en-US" altLang="zh-CN" dirty="0"/>
              <a:t>K</a:t>
            </a:r>
            <a:r>
              <a:rPr lang="zh-CN" altLang="en-US" dirty="0"/>
              <a:t>折交叉验证，首先它是一个</a:t>
            </a:r>
            <a:r>
              <a:rPr lang="en-US" altLang="zh-CN" dirty="0"/>
              <a:t>K</a:t>
            </a:r>
            <a:r>
              <a:rPr lang="zh-CN" altLang="en-US" dirty="0"/>
              <a:t>折交叉验证方法，</a:t>
            </a:r>
            <a:r>
              <a:rPr lang="en-US" altLang="zh-CN" dirty="0"/>
              <a:t>K</a:t>
            </a:r>
            <a:r>
              <a:rPr lang="zh-CN" altLang="en-US" dirty="0"/>
              <a:t>折交叉验证这个概念相信大家都不陌生，将原始数据均分成</a:t>
            </a:r>
            <a:r>
              <a:rPr lang="en-US" altLang="zh-CN" dirty="0"/>
              <a:t>K</a:t>
            </a:r>
            <a:r>
              <a:rPr lang="zh-CN" altLang="en-US" dirty="0"/>
              <a:t>份</a:t>
            </a:r>
            <a:r>
              <a:rPr lang="en-US" altLang="zh-CN" dirty="0"/>
              <a:t>,</a:t>
            </a:r>
            <a:r>
              <a:rPr lang="zh-CN" altLang="en-US" dirty="0"/>
              <a:t>拿出来一份做验证集，其他</a:t>
            </a:r>
            <a:r>
              <a:rPr lang="en-US" altLang="zh-CN" dirty="0"/>
              <a:t>K-1</a:t>
            </a:r>
            <a:r>
              <a:rPr lang="zh-CN" altLang="en-US" dirty="0"/>
              <a:t>份全部都是训练集，首先用训练集对分类器进行训练</a:t>
            </a:r>
            <a:r>
              <a:rPr lang="en-US" altLang="zh-CN" dirty="0"/>
              <a:t>,</a:t>
            </a:r>
            <a:r>
              <a:rPr lang="zh-CN" altLang="en-US" dirty="0"/>
              <a:t>再利用验证集来测试，这里的分层和分层抽样中分层的含义是一样的，就是每一折都要保持原始数据中各个类别的比例关系，这样会使验证结果更加可信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】Sacking</a:t>
            </a:r>
            <a:r>
              <a:rPr lang="zh-CN" altLang="en-US" dirty="0"/>
              <a:t>是一种学习组合器，将分类器组合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5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下面我主要从这四部分进行汇报，首先是介绍一下题目</a:t>
            </a:r>
            <a:r>
              <a:rPr lang="zh-CN" altLang="en-US"/>
              <a:t>，包括题目和</a:t>
            </a:r>
            <a:r>
              <a:rPr lang="zh-CN" altLang="en-US" dirty="0"/>
              <a:t>数据解读，第二部分说一下总体的求解思路，第三部分详细地说一下解题过程，这里面也会讲一些算法原理，最后是结果展示，大概讲</a:t>
            </a:r>
            <a:r>
              <a:rPr lang="en-US" altLang="zh-CN" dirty="0"/>
              <a:t>15</a:t>
            </a:r>
            <a:r>
              <a:rPr lang="zh-CN" altLang="en-US" dirty="0"/>
              <a:t>分钟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下面咱们来看看我写的集成学习部分的代码，没有贴全部的代码，就只是主要的代码，分别是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sz="11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分层</a:t>
            </a:r>
            <a:r>
              <a:rPr lang="en-US" altLang="zh-CN" sz="11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1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折交叉验证</a:t>
            </a:r>
            <a:r>
              <a:rPr lang="en-US" altLang="zh-CN" dirty="0"/>
              <a:t>,</a:t>
            </a:r>
            <a:r>
              <a:rPr lang="zh-CN" altLang="en-US" dirty="0"/>
              <a:t>直接用的</a:t>
            </a:r>
            <a:r>
              <a:rPr lang="en-US" altLang="zh-CN" dirty="0" err="1"/>
              <a:t>StratifiedKFold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然后是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en-US" altLang="zh-CN" dirty="0" err="1"/>
              <a:t>LightGBM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58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】Stacking</a:t>
            </a:r>
            <a:r>
              <a:rPr lang="zh-CN" altLang="en-US" dirty="0"/>
              <a:t>，通过均值的方式将单个</a:t>
            </a:r>
            <a:r>
              <a:rPr lang="en-US" altLang="zh-CN" dirty="0" err="1"/>
              <a:t>LightGBM</a:t>
            </a:r>
            <a:r>
              <a:rPr lang="zh-CN" altLang="en-US" dirty="0"/>
              <a:t>组合形成集成模型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8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第五步是参数调优，分别对单个的</a:t>
            </a:r>
            <a:r>
              <a:rPr lang="en-US" altLang="zh-CN" dirty="0" err="1"/>
              <a:t>lightgbm</a:t>
            </a:r>
            <a:r>
              <a:rPr lang="zh-CN" altLang="en-US" dirty="0"/>
              <a:t>和集成模型进行调参，因为参数比较多人工调参很困难，我就使用贝叶斯调参法寻找最优的参数组合，贝叶斯调参也是</a:t>
            </a:r>
            <a:r>
              <a:rPr lang="en-US" altLang="zh-CN" dirty="0"/>
              <a:t>Kaggle</a:t>
            </a:r>
            <a:r>
              <a:rPr lang="zh-CN" altLang="en-US" dirty="0"/>
              <a:t>比赛很常用的调参方式，</a:t>
            </a:r>
            <a:endParaRPr lang="en-US" altLang="zh-CN" dirty="0"/>
          </a:p>
          <a:p>
            <a:r>
              <a:rPr lang="zh-CN" altLang="en-US" dirty="0"/>
              <a:t>它的原理是基于误差函数对</a:t>
            </a:r>
            <a:r>
              <a:rPr lang="zh-CN" altLang="en-US" b="1" dirty="0"/>
              <a:t>过去</a:t>
            </a:r>
            <a:r>
              <a:rPr lang="zh-CN" altLang="en-US" dirty="0"/>
              <a:t>的评估结果建立概率模型，找到最小化误差函数的值。贝叶斯方法与之前常用的网格搜索调参的不同之处在于，它在尝试下一组超参数时，会参考之前的评估结果，因此速度就比较快，不用像网格搜索那样做穷举，比较适合这个赛题这种较为庞大和复杂的数据集。咱们学过贝叶斯分类器，那个用的是朴素贝叶斯理论，要求属性之间是独立的，但这个贝叶斯调参主要是用的贝叶斯公式、高斯过程等，就没有独立性的要求，不用事先进行独立性检验。</a:t>
            </a:r>
            <a:endParaRPr lang="en-US" altLang="zh-CN" dirty="0"/>
          </a:p>
          <a:p>
            <a:r>
              <a:rPr lang="zh-CN" altLang="en-US" dirty="0"/>
              <a:t>我截取了部分主要的代码，分别是</a:t>
            </a:r>
            <a:endParaRPr lang="en-US" altLang="zh-CN" dirty="0"/>
          </a:p>
          <a:p>
            <a:r>
              <a:rPr lang="zh-CN" altLang="en-US" dirty="0"/>
              <a:t>可以看到是用了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 err="1"/>
              <a:t>LightGBM</a:t>
            </a:r>
            <a:r>
              <a:rPr lang="zh-CN" altLang="en-US" dirty="0"/>
              <a:t>模型集成而得到的。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63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最后就是训练和预测了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65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最后一部分是结果展示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39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左边是最终预测结果的一部分，给出每一个测试用例回答正确的概率。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右边是排名结果，我最后的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AUC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0.762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，目前我是排第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208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名，位于前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31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回顾一下我的上分历程，我总共提交了</a:t>
            </a:r>
            <a:r>
              <a:rPr lang="en-US" altLang="zh-CN" dirty="0"/>
              <a:t>14</a:t>
            </a:r>
            <a:r>
              <a:rPr lang="zh-CN" altLang="en-US" dirty="0"/>
              <a:t>次，我大部分都是在我自己电脑上尝试的，每次感觉差不多了再去</a:t>
            </a:r>
            <a:r>
              <a:rPr lang="en-US" altLang="zh-CN" dirty="0" err="1"/>
              <a:t>kaggle</a:t>
            </a:r>
            <a:r>
              <a:rPr lang="zh-CN" altLang="en-US" dirty="0"/>
              <a:t>提交，然后得到这些分数 。 </a:t>
            </a:r>
            <a:endParaRPr lang="en-US" altLang="zh-CN" dirty="0"/>
          </a:p>
          <a:p>
            <a:r>
              <a:rPr lang="zh-CN" altLang="en-US" dirty="0"/>
              <a:t>画出了我的</a:t>
            </a:r>
            <a:r>
              <a:rPr lang="en-US" altLang="zh-CN" dirty="0"/>
              <a:t>Public score</a:t>
            </a:r>
            <a:r>
              <a:rPr lang="zh-CN" altLang="en-US" dirty="0"/>
              <a:t>也就是</a:t>
            </a:r>
            <a:r>
              <a:rPr lang="en-US" altLang="zh-CN" dirty="0"/>
              <a:t>AUC</a:t>
            </a:r>
            <a:r>
              <a:rPr lang="zh-CN" altLang="en-US" dirty="0"/>
              <a:t>值的变化曲线。这个上分过程大概可以分为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四个阶段，第一次提交是只用单个的</a:t>
            </a:r>
            <a:r>
              <a:rPr lang="en-US" altLang="zh-CN" dirty="0" err="1"/>
              <a:t>LightGBM</a:t>
            </a:r>
            <a:r>
              <a:rPr lang="zh-CN" altLang="en-US" dirty="0"/>
              <a:t>做的，得分是</a:t>
            </a:r>
            <a:r>
              <a:rPr lang="en-US" altLang="zh-CN" dirty="0"/>
              <a:t>0.555</a:t>
            </a:r>
            <a:r>
              <a:rPr lang="zh-CN" altLang="en-US" dirty="0"/>
              <a:t>，效果不是特别好但是大于</a:t>
            </a:r>
            <a:r>
              <a:rPr lang="en-US" altLang="zh-CN" dirty="0"/>
              <a:t>0.5</a:t>
            </a:r>
            <a:r>
              <a:rPr lang="zh-CN" altLang="en-US" dirty="0"/>
              <a:t>了，我就想着集成学习一下吧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，集成学习完成后分大约是</a:t>
            </a:r>
            <a:r>
              <a:rPr lang="en-US" altLang="zh-CN" dirty="0"/>
              <a:t>0.7</a:t>
            </a:r>
            <a:r>
              <a:rPr lang="zh-CN" altLang="en-US" dirty="0"/>
              <a:t>，应该还有提升的空间，我就想着好好搞搞特征工程，结果最开始特征选多了，过拟合了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，分数直接跌破了</a:t>
            </a:r>
            <a:r>
              <a:rPr lang="en-US" altLang="zh-CN" dirty="0"/>
              <a:t>0.5</a:t>
            </a:r>
            <a:r>
              <a:rPr lang="zh-CN" altLang="en-US" dirty="0"/>
              <a:t>，后面我不断的尝试，适度地选择了特征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，分数超过</a:t>
            </a:r>
            <a:r>
              <a:rPr lang="en-US" altLang="zh-CN" dirty="0"/>
              <a:t>0.75</a:t>
            </a:r>
            <a:r>
              <a:rPr lang="zh-CN" altLang="en-US" dirty="0"/>
              <a:t>，然后进行了参数调优</a:t>
            </a:r>
            <a:r>
              <a:rPr lang="en-US" altLang="zh-CN" dirty="0"/>
              <a:t>【</a:t>
            </a:r>
            <a:r>
              <a:rPr lang="zh-CN" altLang="en-US" dirty="0"/>
              <a:t>点</a:t>
            </a:r>
            <a:r>
              <a:rPr lang="en-US" altLang="zh-CN" dirty="0"/>
              <a:t>】</a:t>
            </a:r>
            <a:r>
              <a:rPr lang="zh-CN" altLang="en-US" dirty="0"/>
              <a:t>达到了我的最高分</a:t>
            </a:r>
            <a:r>
              <a:rPr lang="en-US" altLang="zh-CN" dirty="0"/>
              <a:t>0.762</a:t>
            </a:r>
            <a:r>
              <a:rPr lang="zh-CN" altLang="en-US" dirty="0"/>
              <a:t>。然后随之而来的我的心情也是随着这条曲线波荡起伏，分数降到了最低点的时候我是这样子的，随着分数逐渐上升我的心情也渐渐地明朗了起来。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0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虽然这个排名没有特别靠前，但因为这个比赛非常有挑战性，而且我是没有组队单人刷榜的，所以对我来说我觉得这么长时间没有白费功夫，已经是一个比较满意的结果了</a:t>
            </a:r>
            <a:endParaRPr lang="en-US" altLang="zh-CN" dirty="0"/>
          </a:p>
          <a:p>
            <a:r>
              <a:rPr lang="zh-CN" altLang="en-US" b="1" dirty="0"/>
              <a:t>我非常期待以后还能继续打这种比赛，有了先进数据挖掘这门课的知识储备和我的实践积累，相信我会越做越好的，我的分享到此结束，谢谢大家！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66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首先是题目介绍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首先是对赛题的解读，</a:t>
            </a:r>
            <a:endParaRPr lang="en-US" altLang="zh-CN" dirty="0"/>
          </a:p>
          <a:p>
            <a:r>
              <a:rPr lang="zh-CN" altLang="en-US" dirty="0"/>
              <a:t>这个赛题的数据是</a:t>
            </a:r>
            <a:r>
              <a:rPr lang="en-US" altLang="zh-CN" dirty="0" err="1"/>
              <a:t>Ednet</a:t>
            </a:r>
            <a:r>
              <a:rPr lang="zh-CN" altLang="en-US" dirty="0"/>
              <a:t>的学习行为数据，后面我还会详细讲</a:t>
            </a:r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需要根据所给数据预测</a:t>
            </a:r>
            <a:r>
              <a:rPr lang="zh-CN" altLang="en-US" b="1" dirty="0"/>
              <a:t>问题回答正确</a:t>
            </a:r>
            <a:r>
              <a:rPr lang="zh-CN" altLang="en-US" dirty="0"/>
              <a:t>的概率，是一个二分类问题，评价指标是</a:t>
            </a:r>
            <a:r>
              <a:rPr lang="en-US" altLang="zh-CN" dirty="0"/>
              <a:t>AUC</a:t>
            </a:r>
            <a:r>
              <a:rPr lang="zh-CN" altLang="en-US" dirty="0"/>
              <a:t>值，也就是</a:t>
            </a:r>
            <a:r>
              <a:rPr lang="en-US" altLang="zh-CN" dirty="0"/>
              <a:t>ROC</a:t>
            </a:r>
            <a:r>
              <a:rPr lang="zh-CN" altLang="en-US" dirty="0"/>
              <a:t>曲线下的面积</a:t>
            </a:r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这是一个比较有挑战性的赛题，奖金是</a:t>
            </a:r>
            <a:r>
              <a:rPr lang="en-US" altLang="zh-CN" b="1" dirty="0"/>
              <a:t>10</a:t>
            </a:r>
            <a:r>
              <a:rPr lang="zh-CN" altLang="en-US" b="1" dirty="0"/>
              <a:t>万美金</a:t>
            </a:r>
            <a:endParaRPr lang="en-US" altLang="zh-CN" b="1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比赛是可以</a:t>
            </a:r>
            <a:r>
              <a:rPr lang="zh-CN" altLang="en-US" b="1" dirty="0"/>
              <a:t>组队</a:t>
            </a:r>
            <a:r>
              <a:rPr lang="zh-CN" altLang="en-US" dirty="0"/>
              <a:t>的，最多可以</a:t>
            </a:r>
            <a:r>
              <a:rPr lang="en-US" altLang="zh-CN" b="1" dirty="0"/>
              <a:t>5</a:t>
            </a:r>
            <a:r>
              <a:rPr lang="zh-CN" altLang="en-US" b="1" dirty="0"/>
              <a:t>个人</a:t>
            </a:r>
            <a:r>
              <a:rPr lang="zh-CN" altLang="en-US" dirty="0"/>
              <a:t>一支队伍，我为了凸显一下我个人的努力，就没组队</a:t>
            </a:r>
            <a:r>
              <a:rPr lang="zh-CN" altLang="en-US" b="1" dirty="0"/>
              <a:t>单人刷榜</a:t>
            </a:r>
            <a:r>
              <a:rPr lang="zh-CN" altLang="en-US" dirty="0"/>
              <a:t>了，然后这个比赛目前是</a:t>
            </a:r>
            <a:r>
              <a:rPr lang="en-US" altLang="zh-CN" dirty="0"/>
              <a:t>2082</a:t>
            </a:r>
            <a:r>
              <a:rPr lang="zh-CN" altLang="en-US" dirty="0"/>
              <a:t>支队伍，我的排名大约是</a:t>
            </a:r>
            <a:r>
              <a:rPr lang="en-US" altLang="zh-CN" dirty="0"/>
              <a:t>10%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09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然后讲一下赛题数据，题目给了这</a:t>
            </a:r>
            <a:r>
              <a:rPr lang="en-US" altLang="zh-CN" dirty="0"/>
              <a:t>6</a:t>
            </a:r>
            <a:r>
              <a:rPr lang="zh-CN" altLang="en-US" dirty="0"/>
              <a:t>个文件，其中包含一个运行环境，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csv</a:t>
            </a:r>
            <a:r>
              <a:rPr lang="zh-CN" altLang="en-US" dirty="0"/>
              <a:t>文件，包含</a:t>
            </a:r>
            <a:r>
              <a:rPr lang="en-US" altLang="zh-CN" dirty="0"/>
              <a:t>train.csv</a:t>
            </a:r>
            <a:r>
              <a:rPr lang="zh-CN" altLang="en-US" dirty="0"/>
              <a:t>训练数据，这个数据量很大，一千多万个样本。。。</a:t>
            </a:r>
            <a:endParaRPr lang="en-US" altLang="zh-CN" dirty="0"/>
          </a:p>
          <a:p>
            <a:r>
              <a:rPr lang="en-US" altLang="zh-CN" dirty="0"/>
              <a:t>Example_test.csv</a:t>
            </a:r>
            <a:r>
              <a:rPr lang="zh-CN" altLang="en-US" dirty="0"/>
              <a:t>是测试用例</a:t>
            </a:r>
            <a:endParaRPr lang="en-US" altLang="zh-CN" dirty="0"/>
          </a:p>
          <a:p>
            <a:r>
              <a:rPr lang="zh-CN" altLang="en-US" dirty="0"/>
              <a:t>是提交样例。</a:t>
            </a:r>
            <a:endParaRPr lang="en-US" altLang="zh-CN" dirty="0"/>
          </a:p>
          <a:p>
            <a:r>
              <a:rPr lang="zh-CN" altLang="en-US" dirty="0"/>
              <a:t>主要是用前面三个</a:t>
            </a:r>
            <a:r>
              <a:rPr lang="en-US" altLang="zh-CN" dirty="0"/>
              <a:t>csv</a:t>
            </a:r>
            <a:r>
              <a:rPr lang="zh-CN" altLang="en-US" dirty="0"/>
              <a:t>文件建模和训练，</a:t>
            </a:r>
            <a:r>
              <a:rPr lang="zh-CN" altLang="en-US" b="1" dirty="0"/>
              <a:t>然后对测试用例进行预测，参照这个提交样例的格式提交 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627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下面看一下三个主要数据表的字段</a:t>
            </a:r>
            <a:endParaRPr lang="en-US" altLang="zh-CN" dirty="0"/>
          </a:p>
          <a:p>
            <a:r>
              <a:rPr lang="zh-CN" altLang="en-US" dirty="0"/>
              <a:t>首先看训练数据集，我分别列出了每个属性的名称、数据类型和含义</a:t>
            </a:r>
            <a:endParaRPr lang="en-US" altLang="zh-CN" dirty="0"/>
          </a:p>
          <a:p>
            <a:r>
              <a:rPr lang="zh-CN" altLang="en-US" dirty="0"/>
              <a:t>每个样本可能是一个问题，也有可能是一个讲座，通过</a:t>
            </a:r>
            <a:r>
              <a:rPr lang="en-US" altLang="zh-CN" dirty="0" err="1"/>
              <a:t>content_type_id</a:t>
            </a:r>
            <a:r>
              <a:rPr lang="zh-CN" altLang="en-US" dirty="0"/>
              <a:t>属性区分</a:t>
            </a:r>
            <a:endParaRPr lang="en-US" altLang="zh-CN" dirty="0"/>
          </a:p>
          <a:p>
            <a:r>
              <a:rPr lang="zh-CN" altLang="en-US" dirty="0"/>
              <a:t>然后这个属性特别重要是</a:t>
            </a:r>
            <a:r>
              <a:rPr lang="en-US" altLang="zh-CN" dirty="0"/>
              <a:t>label</a:t>
            </a:r>
            <a:r>
              <a:rPr lang="zh-CN" altLang="en-US" dirty="0"/>
              <a:t>，如果一个问题用户答对了这个属性值是</a:t>
            </a:r>
            <a:r>
              <a:rPr lang="en-US" altLang="zh-CN" dirty="0"/>
              <a:t>1</a:t>
            </a:r>
            <a:r>
              <a:rPr lang="zh-CN" altLang="en-US" dirty="0"/>
              <a:t>，错误是</a:t>
            </a:r>
            <a:r>
              <a:rPr lang="en-US" altLang="zh-CN" dirty="0"/>
              <a:t>0</a:t>
            </a:r>
            <a:r>
              <a:rPr lang="zh-CN" altLang="en-US" dirty="0"/>
              <a:t>，讲座的话是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然后下面这两个属性是和</a:t>
            </a:r>
            <a:r>
              <a:rPr lang="en-US" altLang="zh-CN" dirty="0"/>
              <a:t>label</a:t>
            </a:r>
            <a:r>
              <a:rPr lang="zh-CN" altLang="en-US" dirty="0"/>
              <a:t>也就是能否回答正确是高度相关的，两个属性分别是回答上一个问题的平均时间，是否看过解释，因为按照我们常识判断的话也是，这里看到了上一个题的答案或解释，那下一题回答正确的可能性就很大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然后是问题数据集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question_id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是个外键，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数据集中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content_type_id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的样本，也就是它是个问题而不是讲座，</a:t>
            </a:r>
            <a:r>
              <a:rPr lang="zh-CN" altLang="en-US" dirty="0"/>
              <a:t>可以通过这个外键与该数据集关联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0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然后是讲座数据集，</a:t>
            </a:r>
            <a:r>
              <a:rPr lang="en-US" altLang="zh-CN" dirty="0" err="1"/>
              <a:t>lecture_id</a:t>
            </a:r>
            <a:r>
              <a:rPr lang="zh-CN" altLang="en-US" dirty="0"/>
              <a:t>这一列也是外键，是当</a:t>
            </a:r>
            <a:r>
              <a:rPr lang="en-US" altLang="zh-CN" dirty="0" err="1"/>
              <a:t>content_type_id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时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855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看完这些之后我对这个问题的思路就是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2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下面讲一下求解思路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A9528-A949-4DE8-AC2F-9208F1C706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3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4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0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56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69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3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9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2D65E-FC28-4237-B5DB-7D0D690A1497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30951-3113-4A9E-B276-63D111BD9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21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10" Type="http://schemas.openxmlformats.org/officeDocument/2006/relationships/image" Target="../media/image42.jpeg"/><Relationship Id="rId4" Type="http://schemas.microsoft.com/office/2007/relationships/hdphoto" Target="../media/hdphoto1.wdp"/><Relationship Id="rId9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60C77-2E43-45E0-8D3C-A26441FBB696}"/>
              </a:ext>
            </a:extLst>
          </p:cNvPr>
          <p:cNvSpPr/>
          <p:nvPr/>
        </p:nvSpPr>
        <p:spPr>
          <a:xfrm>
            <a:off x="3" y="6353667"/>
            <a:ext cx="4064400" cy="5043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16AF32-B524-4ADE-9D12-3EAA6D5677BA}"/>
              </a:ext>
            </a:extLst>
          </p:cNvPr>
          <p:cNvSpPr/>
          <p:nvPr/>
        </p:nvSpPr>
        <p:spPr>
          <a:xfrm>
            <a:off x="4064401" y="6353667"/>
            <a:ext cx="4063199" cy="50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B60B29-4D77-43B5-B2E4-9363C56FCDB2}"/>
              </a:ext>
            </a:extLst>
          </p:cNvPr>
          <p:cNvSpPr/>
          <p:nvPr/>
        </p:nvSpPr>
        <p:spPr>
          <a:xfrm>
            <a:off x="8127600" y="6353670"/>
            <a:ext cx="4064400" cy="504335"/>
          </a:xfrm>
          <a:prstGeom prst="rect">
            <a:avLst/>
          </a:prstGeom>
          <a:solidFill>
            <a:srgbClr val="3964B1"/>
          </a:solidFill>
          <a:ln>
            <a:solidFill>
              <a:srgbClr val="39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7D7CFE-F86A-4B8C-98D8-24FA44C47EC6}"/>
              </a:ext>
            </a:extLst>
          </p:cNvPr>
          <p:cNvSpPr txBox="1"/>
          <p:nvPr/>
        </p:nvSpPr>
        <p:spPr>
          <a:xfrm>
            <a:off x="1942908" y="5916096"/>
            <a:ext cx="830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先进数据挖掘课程汇报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5F135A-38E7-4EEC-AD23-93705963CEA2}"/>
              </a:ext>
            </a:extLst>
          </p:cNvPr>
          <p:cNvSpPr txBox="1"/>
          <p:nvPr/>
        </p:nvSpPr>
        <p:spPr>
          <a:xfrm>
            <a:off x="3591418" y="4312317"/>
            <a:ext cx="500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ts val="2835"/>
              </a:lnSpc>
              <a:tabLst>
                <a:tab pos="469265" algn="l"/>
                <a:tab pos="926465" algn="l"/>
                <a:tab pos="2146300" algn="l"/>
              </a:tabLst>
            </a:pPr>
            <a:r>
              <a:rPr lang="zh-CN" altLang="en-US" sz="2400" dirty="0">
                <a:solidFill>
                  <a:srgbClr val="25252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王 彤</a:t>
            </a:r>
            <a:endParaRPr lang="en-US" altLang="zh-CN" sz="2400" dirty="0">
              <a:solidFill>
                <a:srgbClr val="252525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12700" algn="ctr">
              <a:lnSpc>
                <a:spcPts val="2835"/>
              </a:lnSpc>
              <a:tabLst>
                <a:tab pos="469265" algn="l"/>
                <a:tab pos="926465" algn="l"/>
                <a:tab pos="2146300" algn="l"/>
              </a:tabLst>
            </a:pPr>
            <a:r>
              <a:rPr lang="zh-CN" altLang="en-US" sz="2400" dirty="0">
                <a:solidFill>
                  <a:srgbClr val="25252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管理科学与工程</a:t>
            </a:r>
            <a:endParaRPr lang="en-US" altLang="zh-CN" sz="2400" dirty="0">
              <a:solidFill>
                <a:srgbClr val="252525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12700" algn="ctr">
              <a:lnSpc>
                <a:spcPts val="2835"/>
              </a:lnSpc>
              <a:tabLst>
                <a:tab pos="469265" algn="l"/>
                <a:tab pos="926465" algn="l"/>
                <a:tab pos="2146300" algn="l"/>
              </a:tabLst>
            </a:pPr>
            <a:r>
              <a:rPr lang="zh-CN" altLang="en-US" sz="2400" dirty="0">
                <a:solidFill>
                  <a:srgbClr val="25252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系统工程学院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9419475-966D-4056-A76C-9A1B271F190B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679A183-14FE-4B3C-9654-6F807B2E7032}"/>
              </a:ext>
            </a:extLst>
          </p:cNvPr>
          <p:cNvSpPr txBox="1"/>
          <p:nvPr/>
        </p:nvSpPr>
        <p:spPr>
          <a:xfrm>
            <a:off x="1780559" y="1593374"/>
            <a:ext cx="86308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333E50"/>
                </a:solidFill>
                <a:latin typeface="华文琥珀"/>
                <a:ea typeface="华文琥珀" panose="02010800040101010101" pitchFamily="2" charset="-122"/>
              </a:rPr>
              <a:t>Kaggle</a:t>
            </a:r>
            <a:r>
              <a:rPr lang="zh-CN" altLang="en-US" sz="4400" dirty="0">
                <a:solidFill>
                  <a:srgbClr val="333E50"/>
                </a:solidFill>
                <a:latin typeface="华文琥珀"/>
                <a:ea typeface="华文琥珀" panose="02010800040101010101" pitchFamily="2" charset="-122"/>
              </a:rPr>
              <a:t>：</a:t>
            </a:r>
            <a:r>
              <a:rPr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Riiid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Answer Correctness Prediction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95BD39-2366-44B0-99FC-F90694716CC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4966B9-B75A-4C6D-88F5-FAEBF92B7981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8F49B0-19D3-4EAA-A2BE-1A38FA021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94A854-B8BF-4759-ACB5-54F335B0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F8B52D-13F8-4467-B78B-09E2E36CF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00" y="2986886"/>
            <a:ext cx="3303583" cy="18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9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220A52A-464B-4241-A14D-D01412806057}"/>
              </a:ext>
            </a:extLst>
          </p:cNvPr>
          <p:cNvSpPr/>
          <p:nvPr/>
        </p:nvSpPr>
        <p:spPr>
          <a:xfrm>
            <a:off x="4395644" y="1164838"/>
            <a:ext cx="3079618" cy="518157"/>
          </a:xfrm>
          <a:prstGeom prst="rect">
            <a:avLst/>
          </a:prstGeom>
          <a:solidFill>
            <a:srgbClr val="1F37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实验思路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5C40827-2D51-45CB-8D74-849C0CD31E13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6384032" y="2421044"/>
            <a:ext cx="1944216" cy="6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FE309516-15C5-4F18-A5B4-9BF1D645660E}"/>
              </a:ext>
            </a:extLst>
          </p:cNvPr>
          <p:cNvSpPr/>
          <p:nvPr/>
        </p:nvSpPr>
        <p:spPr>
          <a:xfrm>
            <a:off x="569608" y="1999696"/>
            <a:ext cx="1998000" cy="854698"/>
          </a:xfrm>
          <a:prstGeom prst="flowChartProcess">
            <a:avLst/>
          </a:prstGeom>
          <a:solidFill>
            <a:srgbClr val="3D88CD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E4BD878-0281-47AB-AA6F-8DD7EC3C085D}"/>
              </a:ext>
            </a:extLst>
          </p:cNvPr>
          <p:cNvCxnSpPr>
            <a:cxnSpLocks/>
            <a:stCxn id="32" idx="3"/>
            <a:endCxn id="13" idx="1"/>
          </p:cNvCxnSpPr>
          <p:nvPr/>
        </p:nvCxnSpPr>
        <p:spPr>
          <a:xfrm>
            <a:off x="2567608" y="2427045"/>
            <a:ext cx="1818424" cy="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9BFD6E1-2E37-4328-9950-1B3F9BE32442}"/>
              </a:ext>
            </a:extLst>
          </p:cNvPr>
          <p:cNvGrpSpPr/>
          <p:nvPr/>
        </p:nvGrpSpPr>
        <p:grpSpPr>
          <a:xfrm>
            <a:off x="7351917" y="1994444"/>
            <a:ext cx="4072485" cy="2370660"/>
            <a:chOff x="6703845" y="1994444"/>
            <a:chExt cx="4072485" cy="2370660"/>
          </a:xfrm>
        </p:grpSpPr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B3B2F125-81EB-44BF-8CDB-DC4F2BF147CF}"/>
                </a:ext>
              </a:extLst>
            </p:cNvPr>
            <p:cNvSpPr/>
            <p:nvPr/>
          </p:nvSpPr>
          <p:spPr>
            <a:xfrm>
              <a:off x="7680176" y="1994444"/>
              <a:ext cx="1998000" cy="853200"/>
            </a:xfrm>
            <a:prstGeom prst="flowChartProcess">
              <a:avLst/>
            </a:prstGeom>
            <a:solidFill>
              <a:srgbClr val="3D88CD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特征工程</a:t>
              </a:r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553153BF-61C1-43CC-9BB2-F0A49EC91950}"/>
                </a:ext>
              </a:extLst>
            </p:cNvPr>
            <p:cNvSpPr/>
            <p:nvPr/>
          </p:nvSpPr>
          <p:spPr>
            <a:xfrm>
              <a:off x="6703845" y="3680063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特征构造</a:t>
              </a:r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C08E966C-B7BF-4DD7-A27A-50F7749E1045}"/>
                </a:ext>
              </a:extLst>
            </p:cNvPr>
            <p:cNvSpPr/>
            <p:nvPr/>
          </p:nvSpPr>
          <p:spPr>
            <a:xfrm>
              <a:off x="9336170" y="3680063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特征筛选</a:t>
              </a:r>
            </a:p>
          </p:txBody>
        </p: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5542AF0A-8394-4A97-B6B7-E8195BF9B730}"/>
                </a:ext>
              </a:extLst>
            </p:cNvPr>
            <p:cNvCxnSpPr>
              <a:cxnSpLocks/>
              <a:stCxn id="4" idx="2"/>
              <a:endCxn id="50" idx="0"/>
            </p:cNvCxnSpPr>
            <p:nvPr/>
          </p:nvCxnSpPr>
          <p:spPr>
            <a:xfrm rot="5400000">
              <a:off x="7635342" y="2636228"/>
              <a:ext cx="832419" cy="125525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B7128C2B-ECF4-4C95-B644-21685D2DEAB9}"/>
                </a:ext>
              </a:extLst>
            </p:cNvPr>
            <p:cNvCxnSpPr>
              <a:cxnSpLocks/>
              <a:stCxn id="4" idx="2"/>
              <a:endCxn id="51" idx="0"/>
            </p:cNvCxnSpPr>
            <p:nvPr/>
          </p:nvCxnSpPr>
          <p:spPr>
            <a:xfrm rot="16200000" flipH="1">
              <a:off x="8951504" y="2575316"/>
              <a:ext cx="832419" cy="137707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星形: 五角 70">
            <a:extLst>
              <a:ext uri="{FF2B5EF4-FFF2-40B4-BE49-F238E27FC236}">
                <a16:creationId xmlns:a16="http://schemas.microsoft.com/office/drawing/2014/main" id="{7F91AF4F-1A3D-4DB8-A742-8D1B68AC550E}"/>
              </a:ext>
            </a:extLst>
          </p:cNvPr>
          <p:cNvSpPr/>
          <p:nvPr/>
        </p:nvSpPr>
        <p:spPr>
          <a:xfrm>
            <a:off x="9889046" y="1462093"/>
            <a:ext cx="936104" cy="811270"/>
          </a:xfrm>
          <a:prstGeom prst="star5">
            <a:avLst/>
          </a:prstGeom>
          <a:solidFill>
            <a:srgbClr val="1F38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流程图: 过程 82">
            <a:extLst>
              <a:ext uri="{FF2B5EF4-FFF2-40B4-BE49-F238E27FC236}">
                <a16:creationId xmlns:a16="http://schemas.microsoft.com/office/drawing/2014/main" id="{047BCA23-10F3-4FA9-A791-64F0F7EAFB6A}"/>
              </a:ext>
            </a:extLst>
          </p:cNvPr>
          <p:cNvSpPr/>
          <p:nvPr/>
        </p:nvSpPr>
        <p:spPr>
          <a:xfrm>
            <a:off x="4058178" y="5198397"/>
            <a:ext cx="1998000" cy="853200"/>
          </a:xfrm>
          <a:prstGeom prst="flowChartProcess">
            <a:avLst/>
          </a:prstGeom>
          <a:solidFill>
            <a:srgbClr val="3D88CD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参数调优</a:t>
            </a:r>
          </a:p>
        </p:txBody>
      </p:sp>
      <p:sp>
        <p:nvSpPr>
          <p:cNvPr id="84" name="流程图: 过程 83">
            <a:extLst>
              <a:ext uri="{FF2B5EF4-FFF2-40B4-BE49-F238E27FC236}">
                <a16:creationId xmlns:a16="http://schemas.microsoft.com/office/drawing/2014/main" id="{665F6C49-0A83-48E1-83B8-998C57E30A07}"/>
              </a:ext>
            </a:extLst>
          </p:cNvPr>
          <p:cNvSpPr/>
          <p:nvPr/>
        </p:nvSpPr>
        <p:spPr>
          <a:xfrm>
            <a:off x="6799710" y="5198397"/>
            <a:ext cx="1998000" cy="853200"/>
          </a:xfrm>
          <a:prstGeom prst="flowChartProcess">
            <a:avLst/>
          </a:prstGeom>
          <a:solidFill>
            <a:srgbClr val="3D88CD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模型训练</a:t>
            </a:r>
          </a:p>
        </p:txBody>
      </p:sp>
      <p:sp>
        <p:nvSpPr>
          <p:cNvPr id="85" name="流程图: 过程 84">
            <a:extLst>
              <a:ext uri="{FF2B5EF4-FFF2-40B4-BE49-F238E27FC236}">
                <a16:creationId xmlns:a16="http://schemas.microsoft.com/office/drawing/2014/main" id="{6FCC2CBA-E4AC-4D8B-8C14-452898647988}"/>
              </a:ext>
            </a:extLst>
          </p:cNvPr>
          <p:cNvSpPr/>
          <p:nvPr/>
        </p:nvSpPr>
        <p:spPr>
          <a:xfrm>
            <a:off x="9496192" y="5198397"/>
            <a:ext cx="1998000" cy="853200"/>
          </a:xfrm>
          <a:prstGeom prst="flowChartProcess">
            <a:avLst/>
          </a:prstGeom>
          <a:solidFill>
            <a:srgbClr val="3D88CD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预测结果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3DB4B618-31B0-4DD8-8774-2A0719F1B7C9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95400" y="5624997"/>
            <a:ext cx="6662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7257B42F-2D53-4771-8775-5515DE03F2E0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>
          <a:xfrm>
            <a:off x="3359696" y="5624997"/>
            <a:ext cx="6984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E2DB527-8BF7-458A-BC2F-5E73060DF470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6056178" y="5624997"/>
            <a:ext cx="74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2B99D2F4-6557-4626-A63E-72AB44F7EED9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8797710" y="5624997"/>
            <a:ext cx="6984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778D7C8-817B-4F38-A080-CE81667B3F27}"/>
              </a:ext>
            </a:extLst>
          </p:cNvPr>
          <p:cNvCxnSpPr>
            <a:cxnSpLocks/>
            <a:stCxn id="36" idx="2"/>
            <a:endCxn id="79" idx="0"/>
          </p:cNvCxnSpPr>
          <p:nvPr/>
        </p:nvCxnSpPr>
        <p:spPr>
          <a:xfrm>
            <a:off x="2360696" y="4365104"/>
            <a:ext cx="0" cy="833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C55A65-D2AC-4DB4-8081-D8D496CF2E19}"/>
              </a:ext>
            </a:extLst>
          </p:cNvPr>
          <p:cNvGrpSpPr/>
          <p:nvPr/>
        </p:nvGrpSpPr>
        <p:grpSpPr>
          <a:xfrm>
            <a:off x="1361696" y="3680063"/>
            <a:ext cx="3510163" cy="2371534"/>
            <a:chOff x="1361696" y="3680063"/>
            <a:chExt cx="3510163" cy="2371534"/>
          </a:xfrm>
        </p:grpSpPr>
        <p:sp>
          <p:nvSpPr>
            <p:cNvPr id="79" name="流程图: 过程 78">
              <a:extLst>
                <a:ext uri="{FF2B5EF4-FFF2-40B4-BE49-F238E27FC236}">
                  <a16:creationId xmlns:a16="http://schemas.microsoft.com/office/drawing/2014/main" id="{E8D3F641-F852-4CF2-84DB-AC695241AB65}"/>
                </a:ext>
              </a:extLst>
            </p:cNvPr>
            <p:cNvSpPr/>
            <p:nvPr/>
          </p:nvSpPr>
          <p:spPr>
            <a:xfrm>
              <a:off x="1361696" y="5198397"/>
              <a:ext cx="1998000" cy="853200"/>
            </a:xfrm>
            <a:prstGeom prst="flowChartProcess">
              <a:avLst/>
            </a:prstGeom>
            <a:solidFill>
              <a:srgbClr val="3D88CD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集成学习</a:t>
              </a:r>
            </a:p>
          </p:txBody>
        </p:sp>
        <p:sp>
          <p:nvSpPr>
            <p:cNvPr id="36" name="流程图: 过程 35">
              <a:extLst>
                <a:ext uri="{FF2B5EF4-FFF2-40B4-BE49-F238E27FC236}">
                  <a16:creationId xmlns:a16="http://schemas.microsoft.com/office/drawing/2014/main" id="{35B030D6-3BEE-48B2-BFE9-2DEB82CDBEA8}"/>
                </a:ext>
              </a:extLst>
            </p:cNvPr>
            <p:cNvSpPr/>
            <p:nvPr/>
          </p:nvSpPr>
          <p:spPr>
            <a:xfrm>
              <a:off x="1640616" y="3680063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LightGBM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AA46902-6E8A-4E83-B8A4-A904A09DF563}"/>
                </a:ext>
              </a:extLst>
            </p:cNvPr>
            <p:cNvSpPr txBox="1"/>
            <p:nvPr/>
          </p:nvSpPr>
          <p:spPr>
            <a:xfrm>
              <a:off x="2385062" y="4468538"/>
              <a:ext cx="2486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Stratified k-fold Cross Validation, Stacking 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09E654-7A3F-4264-BE59-2F3266378964}"/>
              </a:ext>
            </a:extLst>
          </p:cNvPr>
          <p:cNvGrpSpPr/>
          <p:nvPr/>
        </p:nvGrpSpPr>
        <p:grpSpPr>
          <a:xfrm>
            <a:off x="4386032" y="2000451"/>
            <a:ext cx="1998000" cy="2370294"/>
            <a:chOff x="3287688" y="2000451"/>
            <a:chExt cx="1998000" cy="2370294"/>
          </a:xfrm>
        </p:grpSpPr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EF973FFE-4DC4-4D42-8BBE-E05B042F31A0}"/>
                </a:ext>
              </a:extLst>
            </p:cNvPr>
            <p:cNvSpPr/>
            <p:nvPr/>
          </p:nvSpPr>
          <p:spPr>
            <a:xfrm>
              <a:off x="3287688" y="2000451"/>
              <a:ext cx="1998000" cy="853200"/>
            </a:xfrm>
            <a:prstGeom prst="flowChartProcess">
              <a:avLst/>
            </a:prstGeom>
            <a:solidFill>
              <a:srgbClr val="3D88CD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数据预处理</a:t>
              </a:r>
            </a:p>
          </p:txBody>
        </p:sp>
        <p:sp>
          <p:nvSpPr>
            <p:cNvPr id="29" name="流程图: 过程 28">
              <a:extLst>
                <a:ext uri="{FF2B5EF4-FFF2-40B4-BE49-F238E27FC236}">
                  <a16:creationId xmlns:a16="http://schemas.microsoft.com/office/drawing/2014/main" id="{60D621C7-72CE-46BA-B051-D1E15EDCF43F}"/>
                </a:ext>
              </a:extLst>
            </p:cNvPr>
            <p:cNvSpPr/>
            <p:nvPr/>
          </p:nvSpPr>
          <p:spPr>
            <a:xfrm>
              <a:off x="3566608" y="3685704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数据集成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8193C071-DC8A-4017-9392-429E94E1F5C9}"/>
                </a:ext>
              </a:extLst>
            </p:cNvPr>
            <p:cNvCxnSpPr>
              <a:cxnSpLocks/>
              <a:stCxn id="29" idx="0"/>
              <a:endCxn id="13" idx="2"/>
            </p:cNvCxnSpPr>
            <p:nvPr/>
          </p:nvCxnSpPr>
          <p:spPr>
            <a:xfrm flipV="1">
              <a:off x="4286688" y="2853651"/>
              <a:ext cx="0" cy="8320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8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1" grpId="0" animBg="1"/>
      <p:bldP spid="83" grpId="0" animBg="1"/>
      <p:bldP spid="84" grpId="0" animBg="1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2CA7A88-22C7-4159-A47D-A1A69A0561BB}"/>
              </a:ext>
            </a:extLst>
          </p:cNvPr>
          <p:cNvGrpSpPr/>
          <p:nvPr/>
        </p:nvGrpSpPr>
        <p:grpSpPr>
          <a:xfrm>
            <a:off x="8265174" y="0"/>
            <a:ext cx="3926826" cy="6872780"/>
            <a:chOff x="8265174" y="0"/>
            <a:chExt cx="3926826" cy="687278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DD28A4E-54F0-40D4-B2F6-E8C4F08641BE}"/>
                </a:ext>
              </a:extLst>
            </p:cNvPr>
            <p:cNvCxnSpPr/>
            <p:nvPr/>
          </p:nvCxnSpPr>
          <p:spPr>
            <a:xfrm>
              <a:off x="118770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B3100CF-EF8E-4D55-88AD-BE95D010DE12}"/>
                </a:ext>
              </a:extLst>
            </p:cNvPr>
            <p:cNvCxnSpPr/>
            <p:nvPr/>
          </p:nvCxnSpPr>
          <p:spPr>
            <a:xfrm>
              <a:off x="1113536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C412F7F-29C0-4088-A190-2EFE41E621B0}"/>
                </a:ext>
              </a:extLst>
            </p:cNvPr>
            <p:cNvCxnSpPr/>
            <p:nvPr/>
          </p:nvCxnSpPr>
          <p:spPr>
            <a:xfrm>
              <a:off x="96926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6EBCB71-9E4F-4803-879E-5DCD7959C0D8}"/>
                </a:ext>
              </a:extLst>
            </p:cNvPr>
            <p:cNvCxnSpPr/>
            <p:nvPr/>
          </p:nvCxnSpPr>
          <p:spPr>
            <a:xfrm>
              <a:off x="1042416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CBB4241-C3BA-4276-8F11-287E63BC92AF}"/>
                </a:ext>
              </a:extLst>
            </p:cNvPr>
            <p:cNvCxnSpPr/>
            <p:nvPr/>
          </p:nvCxnSpPr>
          <p:spPr>
            <a:xfrm>
              <a:off x="89814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3665302-8D86-4BCE-9503-6FE99E0C212A}"/>
                </a:ext>
              </a:extLst>
            </p:cNvPr>
            <p:cNvCxnSpPr/>
            <p:nvPr/>
          </p:nvCxnSpPr>
          <p:spPr>
            <a:xfrm>
              <a:off x="82702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BC0274F-1D91-432D-8577-B55DD5C0273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54864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C984B3B-7A09-483B-B65A-B07565214CF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129032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D7A64B9-9B24-44E3-BFE8-C75451ECC5E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199136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50AD8A2-A5A9-4DF2-9A60-101F47A1DC2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27228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2607FB3-36EC-4D99-990A-3A7057E5B46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342900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34FA920-55B6-4B5D-A45E-8074754C767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415036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4756127-91E0-4F26-8235-6F1C03C532EC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48818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68C2ED1-5AFD-4506-9DE4-E0C420837C8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55930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2878CDA-79F3-424B-9E94-F60346C0F4C2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631444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252361D-51F3-42EB-BE14-1281BAD8321B}"/>
                </a:ext>
              </a:extLst>
            </p:cNvPr>
            <p:cNvSpPr/>
            <p:nvPr/>
          </p:nvSpPr>
          <p:spPr>
            <a:xfrm>
              <a:off x="9692645" y="4144860"/>
              <a:ext cx="731519" cy="737003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7EF2EF-4574-4875-95FD-3945146E9262}"/>
                </a:ext>
              </a:extLst>
            </p:cNvPr>
            <p:cNvSpPr/>
            <p:nvPr/>
          </p:nvSpPr>
          <p:spPr>
            <a:xfrm>
              <a:off x="9682486" y="4881879"/>
              <a:ext cx="741663" cy="716704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4AA862-8704-4271-8F50-7718925D834D}"/>
                </a:ext>
              </a:extLst>
            </p:cNvPr>
            <p:cNvSpPr/>
            <p:nvPr/>
          </p:nvSpPr>
          <p:spPr>
            <a:xfrm>
              <a:off x="10424164" y="4881861"/>
              <a:ext cx="711195" cy="715856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385777-B9BC-4C6B-A25C-4ECD033E74FE}"/>
                </a:ext>
              </a:extLst>
            </p:cNvPr>
            <p:cNvSpPr/>
            <p:nvPr/>
          </p:nvSpPr>
          <p:spPr>
            <a:xfrm>
              <a:off x="11135358" y="1280141"/>
              <a:ext cx="741663" cy="716704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2CC3B34-61E8-4DD0-ADB5-BF9C50E2B864}"/>
                </a:ext>
              </a:extLst>
            </p:cNvPr>
            <p:cNvSpPr/>
            <p:nvPr/>
          </p:nvSpPr>
          <p:spPr>
            <a:xfrm>
              <a:off x="10424146" y="1288219"/>
              <a:ext cx="711191" cy="716704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DB173F1-D6C1-490A-B155-F446FDB09B09}"/>
                </a:ext>
              </a:extLst>
            </p:cNvPr>
            <p:cNvSpPr/>
            <p:nvPr/>
          </p:nvSpPr>
          <p:spPr>
            <a:xfrm>
              <a:off x="8265174" y="6314446"/>
              <a:ext cx="711191" cy="543559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7AE03A9-3488-4B68-BC9C-134647311F2D}"/>
                </a:ext>
              </a:extLst>
            </p:cNvPr>
            <p:cNvSpPr/>
            <p:nvPr/>
          </p:nvSpPr>
          <p:spPr>
            <a:xfrm>
              <a:off x="10424146" y="6319945"/>
              <a:ext cx="711191" cy="552835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B7ACDC-81C0-4883-9BCB-D7351930AE5F}"/>
                </a:ext>
              </a:extLst>
            </p:cNvPr>
            <p:cNvSpPr/>
            <p:nvPr/>
          </p:nvSpPr>
          <p:spPr>
            <a:xfrm>
              <a:off x="8275313" y="543140"/>
              <a:ext cx="711208" cy="745083"/>
            </a:xfrm>
            <a:prstGeom prst="rect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DAF885-45F2-4C27-B1C9-DD3A2C3B1EAE}"/>
                </a:ext>
              </a:extLst>
            </p:cNvPr>
            <p:cNvSpPr/>
            <p:nvPr/>
          </p:nvSpPr>
          <p:spPr>
            <a:xfrm>
              <a:off x="8991618" y="2728389"/>
              <a:ext cx="711191" cy="712455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B4C2E377-6FC3-4F81-B7C1-0E7E6572C2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068" y="186166"/>
            <a:ext cx="641992" cy="64031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AD97009-8B2E-45E6-8995-40E294F3A91A}"/>
              </a:ext>
            </a:extLst>
          </p:cNvPr>
          <p:cNvSpPr txBox="1"/>
          <p:nvPr/>
        </p:nvSpPr>
        <p:spPr>
          <a:xfrm>
            <a:off x="1011063" y="4823639"/>
            <a:ext cx="4150359" cy="7694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详细过程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FBCBF8-A7C3-4BE9-9EBB-D88C5EBB15A0}"/>
              </a:ext>
            </a:extLst>
          </p:cNvPr>
          <p:cNvSpPr txBox="1"/>
          <p:nvPr/>
        </p:nvSpPr>
        <p:spPr>
          <a:xfrm>
            <a:off x="101106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97D6B44-63A8-4938-AAAD-798CC45BD123}"/>
              </a:ext>
            </a:extLst>
          </p:cNvPr>
          <p:cNvSpPr txBox="1"/>
          <p:nvPr/>
        </p:nvSpPr>
        <p:spPr>
          <a:xfrm>
            <a:off x="1027997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COLLEGE OF SYSTEMS ENGINEERING </a:t>
            </a:r>
          </a:p>
          <a:p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21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1D2075-9E81-4921-89E3-65E2F72B004B}"/>
              </a:ext>
            </a:extLst>
          </p:cNvPr>
          <p:cNvSpPr txBox="1"/>
          <p:nvPr/>
        </p:nvSpPr>
        <p:spPr>
          <a:xfrm>
            <a:off x="268558" y="1260309"/>
            <a:ext cx="6480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了解数据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5F7FFA-C5B2-4DCF-814D-233FF9184A83}"/>
              </a:ext>
            </a:extLst>
          </p:cNvPr>
          <p:cNvGrpSpPr/>
          <p:nvPr/>
        </p:nvGrpSpPr>
        <p:grpSpPr>
          <a:xfrm>
            <a:off x="1325212" y="3378109"/>
            <a:ext cx="7507092" cy="3363259"/>
            <a:chOff x="3781425" y="3375342"/>
            <a:chExt cx="8410575" cy="37680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2C979E5-8083-4F86-93F3-3CAA17525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948"/>
            <a:stretch/>
          </p:blipFill>
          <p:spPr>
            <a:xfrm>
              <a:off x="3781425" y="3861048"/>
              <a:ext cx="8410575" cy="28083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A5B8B89A-9880-4803-B8AB-3FFACE9E5BF0}"/>
                </a:ext>
              </a:extLst>
            </p:cNvPr>
            <p:cNvSpPr/>
            <p:nvPr/>
          </p:nvSpPr>
          <p:spPr>
            <a:xfrm>
              <a:off x="4799856" y="4522156"/>
              <a:ext cx="1584176" cy="500195"/>
            </a:xfrm>
            <a:prstGeom prst="flowChartProcess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34,026,673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33.69%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89E73DD-95E7-472D-B35F-D62B963F8538}"/>
                </a:ext>
              </a:extLst>
            </p:cNvPr>
            <p:cNvSpPr/>
            <p:nvPr/>
          </p:nvSpPr>
          <p:spPr>
            <a:xfrm>
              <a:off x="5879976" y="3375342"/>
              <a:ext cx="1584176" cy="500195"/>
            </a:xfrm>
            <a:prstGeom prst="flowChartProcess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65,244,627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64.60%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C53E47-9967-4540-8C54-DCC3E47123DB}"/>
                </a:ext>
              </a:extLst>
            </p:cNvPr>
            <p:cNvSpPr txBox="1"/>
            <p:nvPr/>
          </p:nvSpPr>
          <p:spPr>
            <a:xfrm>
              <a:off x="6075401" y="6695108"/>
              <a:ext cx="4446498" cy="44826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answered_correctly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属性统计分析</a:t>
              </a: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3FF67A69-31B0-423E-A82D-F2BC10243A70}"/>
                </a:ext>
              </a:extLst>
            </p:cNvPr>
            <p:cNvSpPr/>
            <p:nvPr/>
          </p:nvSpPr>
          <p:spPr>
            <a:xfrm>
              <a:off x="3803332" y="5683459"/>
              <a:ext cx="1584176" cy="500195"/>
            </a:xfrm>
            <a:prstGeom prst="flowChartProcess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1,959,032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1.71%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24886A1-4415-4AB5-BC34-DA47CD439A22}"/>
                </a:ext>
              </a:extLst>
            </p:cNvPr>
            <p:cNvSpPr txBox="1"/>
            <p:nvPr/>
          </p:nvSpPr>
          <p:spPr>
            <a:xfrm>
              <a:off x="5481423" y="5418908"/>
              <a:ext cx="470561" cy="369332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4D858BB-B583-4CC4-99F9-C647A6B97BD8}"/>
                </a:ext>
              </a:extLst>
            </p:cNvPr>
            <p:cNvSpPr txBox="1"/>
            <p:nvPr/>
          </p:nvSpPr>
          <p:spPr>
            <a:xfrm>
              <a:off x="6436783" y="4638370"/>
              <a:ext cx="470561" cy="369332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B48636-C598-4F19-9265-970F4DE9B8E7}"/>
              </a:ext>
            </a:extLst>
          </p:cNvPr>
          <p:cNvGrpSpPr/>
          <p:nvPr/>
        </p:nvGrpSpPr>
        <p:grpSpPr>
          <a:xfrm>
            <a:off x="1325212" y="188640"/>
            <a:ext cx="7507092" cy="2936359"/>
            <a:chOff x="1325212" y="188640"/>
            <a:chExt cx="7507092" cy="293635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2637C9-53D6-4589-A79D-B7C39D7A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63" r="2316"/>
            <a:stretch/>
          </p:blipFill>
          <p:spPr>
            <a:xfrm>
              <a:off x="1325212" y="188640"/>
              <a:ext cx="7507092" cy="25146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4E35947-45D3-4B56-8031-88D9BABA01A0}"/>
                </a:ext>
              </a:extLst>
            </p:cNvPr>
            <p:cNvSpPr txBox="1"/>
            <p:nvPr/>
          </p:nvSpPr>
          <p:spPr>
            <a:xfrm>
              <a:off x="3231478" y="2724889"/>
              <a:ext cx="396884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Kaggle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数据统计分析示例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6DB0C82A-62F9-434D-8CAE-101EA8A426CE}"/>
              </a:ext>
            </a:extLst>
          </p:cNvPr>
          <p:cNvSpPr txBox="1"/>
          <p:nvPr/>
        </p:nvSpPr>
        <p:spPr>
          <a:xfrm>
            <a:off x="9947027" y="1484784"/>
            <a:ext cx="1477328" cy="3593507"/>
          </a:xfrm>
          <a:prstGeom prst="rect">
            <a:avLst/>
          </a:prstGeom>
          <a:solidFill>
            <a:srgbClr val="1F3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txBody>
          <a:bodyPr vert="eaVert"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）均  衡  标  签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）统  计  分  析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）属  性  含  义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9D4C48-35C2-480E-A56E-04E0BF514EE8}"/>
              </a:ext>
            </a:extLst>
          </p:cNvPr>
          <p:cNvSpPr txBox="1"/>
          <p:nvPr/>
        </p:nvSpPr>
        <p:spPr>
          <a:xfrm>
            <a:off x="9816206" y="1700808"/>
            <a:ext cx="1738970" cy="523220"/>
          </a:xfrm>
          <a:prstGeom prst="rect">
            <a:avLst/>
          </a:prstGeom>
          <a:solidFill>
            <a:srgbClr val="1F3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(1)(2)(3)</a:t>
            </a:r>
          </a:p>
        </p:txBody>
      </p:sp>
    </p:spTree>
    <p:extLst>
      <p:ext uri="{BB962C8B-B14F-4D97-AF65-F5344CB8AC3E}">
        <p14:creationId xmlns:p14="http://schemas.microsoft.com/office/powerpoint/2010/main" val="19018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1D2075-9E81-4921-89E3-65E2F72B004B}"/>
              </a:ext>
            </a:extLst>
          </p:cNvPr>
          <p:cNvSpPr txBox="1"/>
          <p:nvPr/>
        </p:nvSpPr>
        <p:spPr>
          <a:xfrm>
            <a:off x="324499" y="1040338"/>
            <a:ext cx="5964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    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6FB81056-6790-411F-B78C-AB29EEEAAE25}"/>
              </a:ext>
            </a:extLst>
          </p:cNvPr>
          <p:cNvSpPr>
            <a:spLocks noChangeAspect="1"/>
          </p:cNvSpPr>
          <p:nvPr/>
        </p:nvSpPr>
        <p:spPr>
          <a:xfrm>
            <a:off x="1394750" y="395372"/>
            <a:ext cx="1851469" cy="36933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 据 集 成</a:t>
            </a:r>
            <a:endParaRPr lang="en-US" altLang="x-none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C6CD0B-03EF-4FB7-9FF8-89E326625D10}"/>
              </a:ext>
            </a:extLst>
          </p:cNvPr>
          <p:cNvGrpSpPr/>
          <p:nvPr/>
        </p:nvGrpSpPr>
        <p:grpSpPr>
          <a:xfrm>
            <a:off x="1487488" y="1124744"/>
            <a:ext cx="5438775" cy="873388"/>
            <a:chOff x="1313749" y="1560285"/>
            <a:chExt cx="5438775" cy="87338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BB44B5-41C1-4A17-84DC-DF526229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749" y="1560285"/>
              <a:ext cx="5438775" cy="504825"/>
            </a:xfrm>
            <a:prstGeom prst="rect">
              <a:avLst/>
            </a:prstGeom>
            <a:ln w="19050">
              <a:solidFill>
                <a:srgbClr val="203864"/>
              </a:solidFill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B779BB-656B-4692-AD75-BEB7F025DB97}"/>
                </a:ext>
              </a:extLst>
            </p:cNvPr>
            <p:cNvSpPr txBox="1"/>
            <p:nvPr/>
          </p:nvSpPr>
          <p:spPr>
            <a:xfrm>
              <a:off x="3257965" y="2064341"/>
              <a:ext cx="1310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切分数据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2C958A-2DB8-4853-8470-4B8517A23776}"/>
              </a:ext>
            </a:extLst>
          </p:cNvPr>
          <p:cNvGrpSpPr/>
          <p:nvPr/>
        </p:nvGrpSpPr>
        <p:grpSpPr>
          <a:xfrm>
            <a:off x="7838075" y="1124744"/>
            <a:ext cx="3323326" cy="3815429"/>
            <a:chOff x="2052594" y="2924944"/>
            <a:chExt cx="3323326" cy="38154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2C69A3-3B9B-4E5B-97D9-EEDE8FBC6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12"/>
            <a:stretch/>
          </p:blipFill>
          <p:spPr>
            <a:xfrm>
              <a:off x="2052594" y="2924944"/>
              <a:ext cx="3323326" cy="3371850"/>
            </a:xfrm>
            <a:prstGeom prst="rect">
              <a:avLst/>
            </a:prstGeom>
            <a:ln w="19050">
              <a:solidFill>
                <a:srgbClr val="203864"/>
              </a:solidFill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1102E47-BEF7-47DC-9360-1159026798CA}"/>
                </a:ext>
              </a:extLst>
            </p:cNvPr>
            <p:cNvSpPr txBox="1"/>
            <p:nvPr/>
          </p:nvSpPr>
          <p:spPr>
            <a:xfrm>
              <a:off x="2974815" y="6371041"/>
              <a:ext cx="131039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模式集成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57597A-0D50-4A97-851E-57C10FDA9582}"/>
              </a:ext>
            </a:extLst>
          </p:cNvPr>
          <p:cNvGrpSpPr/>
          <p:nvPr/>
        </p:nvGrpSpPr>
        <p:grpSpPr>
          <a:xfrm>
            <a:off x="1969402" y="2008533"/>
            <a:ext cx="4702663" cy="3940747"/>
            <a:chOff x="7297985" y="1700809"/>
            <a:chExt cx="4702663" cy="39407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CE6425-82C8-4E41-A195-57394238CAA2}"/>
                </a:ext>
              </a:extLst>
            </p:cNvPr>
            <p:cNvSpPr/>
            <p:nvPr/>
          </p:nvSpPr>
          <p:spPr>
            <a:xfrm>
              <a:off x="8301285" y="3979444"/>
              <a:ext cx="274638" cy="393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2C3A66-1170-4F82-961D-D1A610703068}"/>
                </a:ext>
              </a:extLst>
            </p:cNvPr>
            <p:cNvSpPr/>
            <p:nvPr/>
          </p:nvSpPr>
          <p:spPr>
            <a:xfrm>
              <a:off x="9642723" y="3979444"/>
              <a:ext cx="274637" cy="393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18" name="任意多边形 224">
              <a:extLst>
                <a:ext uri="{FF2B5EF4-FFF2-40B4-BE49-F238E27FC236}">
                  <a16:creationId xmlns:a16="http://schemas.microsoft.com/office/drawing/2014/main" id="{91AA8846-148B-489C-958A-630F8A65DC82}"/>
                </a:ext>
              </a:extLst>
            </p:cNvPr>
            <p:cNvSpPr/>
            <p:nvPr/>
          </p:nvSpPr>
          <p:spPr>
            <a:xfrm>
              <a:off x="8301285" y="3965156"/>
              <a:ext cx="1616075" cy="1676400"/>
            </a:xfrm>
            <a:custGeom>
              <a:avLst/>
              <a:gdLst>
                <a:gd name="txL" fmla="*/ 0 w 1616075"/>
                <a:gd name="txT" fmla="*/ 0 h 1676400"/>
                <a:gd name="txR" fmla="*/ 1616075 w 1616075"/>
                <a:gd name="txB" fmla="*/ 1676400 h 1676400"/>
              </a:gdLst>
              <a:ahLst/>
              <a:cxnLst>
                <a:cxn ang="0">
                  <a:pos x="673100" y="0"/>
                </a:cxn>
                <a:cxn ang="0">
                  <a:pos x="947738" y="0"/>
                </a:cxn>
                <a:cxn ang="0">
                  <a:pos x="947738" y="907562"/>
                </a:cxn>
                <a:cxn ang="0">
                  <a:pos x="1015097" y="886712"/>
                </a:cxn>
                <a:cxn ang="0">
                  <a:pos x="1341718" y="393700"/>
                </a:cxn>
                <a:cxn ang="0">
                  <a:pos x="1616075" y="393700"/>
                </a:cxn>
                <a:cxn ang="0">
                  <a:pos x="1122972" y="1139838"/>
                </a:cxn>
                <a:cxn ang="0">
                  <a:pos x="1008063" y="1175473"/>
                </a:cxn>
                <a:cxn ang="0">
                  <a:pos x="1008063" y="1676400"/>
                </a:cxn>
                <a:cxn ang="0">
                  <a:pos x="609600" y="1676400"/>
                </a:cxn>
                <a:cxn ang="0">
                  <a:pos x="609600" y="1175966"/>
                </a:cxn>
                <a:cxn ang="0">
                  <a:pos x="493102" y="1139838"/>
                </a:cxn>
                <a:cxn ang="0">
                  <a:pos x="0" y="393700"/>
                </a:cxn>
                <a:cxn ang="0">
                  <a:pos x="274357" y="393700"/>
                </a:cxn>
                <a:cxn ang="0">
                  <a:pos x="600978" y="886712"/>
                </a:cxn>
                <a:cxn ang="0">
                  <a:pos x="673100" y="909037"/>
                </a:cxn>
                <a:cxn ang="0">
                  <a:pos x="673100" y="0"/>
                </a:cxn>
              </a:cxnLst>
              <a:rect l="txL" t="txT" r="txR" b="txB"/>
              <a:pathLst>
                <a:path w="1616075" h="1676400">
                  <a:moveTo>
                    <a:pt x="673100" y="0"/>
                  </a:moveTo>
                  <a:lnTo>
                    <a:pt x="947738" y="0"/>
                  </a:lnTo>
                  <a:lnTo>
                    <a:pt x="947738" y="907562"/>
                  </a:lnTo>
                  <a:lnTo>
                    <a:pt x="1015097" y="886712"/>
                  </a:lnTo>
                  <a:cubicBezTo>
                    <a:pt x="1206419" y="806044"/>
                    <a:pt x="1341718" y="616818"/>
                    <a:pt x="1341718" y="393700"/>
                  </a:cubicBezTo>
                  <a:cubicBezTo>
                    <a:pt x="1341718" y="393700"/>
                    <a:pt x="1341718" y="393700"/>
                    <a:pt x="1616075" y="393700"/>
                  </a:cubicBezTo>
                  <a:cubicBezTo>
                    <a:pt x="1616075" y="729789"/>
                    <a:pt x="1413126" y="1017159"/>
                    <a:pt x="1122972" y="1139838"/>
                  </a:cubicBezTo>
                  <a:lnTo>
                    <a:pt x="1008063" y="1175473"/>
                  </a:lnTo>
                  <a:lnTo>
                    <a:pt x="1008063" y="1676400"/>
                  </a:lnTo>
                  <a:lnTo>
                    <a:pt x="609600" y="1676400"/>
                  </a:lnTo>
                  <a:lnTo>
                    <a:pt x="609600" y="1175966"/>
                  </a:lnTo>
                  <a:lnTo>
                    <a:pt x="493102" y="1139838"/>
                  </a:lnTo>
                  <a:cubicBezTo>
                    <a:pt x="202949" y="1017159"/>
                    <a:pt x="0" y="729789"/>
                    <a:pt x="0" y="393700"/>
                  </a:cubicBezTo>
                  <a:cubicBezTo>
                    <a:pt x="0" y="393700"/>
                    <a:pt x="0" y="393700"/>
                    <a:pt x="274357" y="393700"/>
                  </a:cubicBezTo>
                  <a:cubicBezTo>
                    <a:pt x="274357" y="616818"/>
                    <a:pt x="409656" y="806044"/>
                    <a:pt x="600978" y="886712"/>
                  </a:cubicBezTo>
                  <a:lnTo>
                    <a:pt x="673100" y="909037"/>
                  </a:lnTo>
                  <a:lnTo>
                    <a:pt x="673100" y="0"/>
                  </a:ln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3708D44-18C8-429B-8EDC-C8F40243291A}"/>
                </a:ext>
              </a:extLst>
            </p:cNvPr>
            <p:cNvSpPr/>
            <p:nvPr/>
          </p:nvSpPr>
          <p:spPr>
            <a:xfrm>
              <a:off x="7894885" y="3507956"/>
              <a:ext cx="1090613" cy="546100"/>
            </a:xfrm>
            <a:custGeom>
              <a:avLst/>
              <a:gdLst>
                <a:gd name="txL" fmla="*/ 0 w 290"/>
                <a:gd name="txT" fmla="*/ 0 h 145"/>
                <a:gd name="txR" fmla="*/ 290 w 290"/>
                <a:gd name="txB" fmla="*/ 145 h 145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290" h="145">
                  <a:moveTo>
                    <a:pt x="145" y="96"/>
                  </a:moveTo>
                  <a:cubicBezTo>
                    <a:pt x="92" y="96"/>
                    <a:pt x="49" y="53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5"/>
                    <a:pt x="145" y="145"/>
                  </a:cubicBezTo>
                  <a:cubicBezTo>
                    <a:pt x="225" y="145"/>
                    <a:pt x="290" y="80"/>
                    <a:pt x="29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53"/>
                    <a:pt x="198" y="96"/>
                    <a:pt x="145" y="96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776D59-9F63-4094-8C5E-D295265EA9A5}"/>
                </a:ext>
              </a:extLst>
            </p:cNvPr>
            <p:cNvSpPr/>
            <p:nvPr/>
          </p:nvSpPr>
          <p:spPr>
            <a:xfrm>
              <a:off x="7894885" y="3241256"/>
              <a:ext cx="184150" cy="266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E15D8D-3E3D-4712-B759-E3C52F181FD9}"/>
                </a:ext>
              </a:extLst>
            </p:cNvPr>
            <p:cNvSpPr/>
            <p:nvPr/>
          </p:nvSpPr>
          <p:spPr>
            <a:xfrm>
              <a:off x="8798173" y="3241256"/>
              <a:ext cx="187325" cy="266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6CFE3A-547F-48B2-B3E3-E3F812B8F445}"/>
                </a:ext>
              </a:extLst>
            </p:cNvPr>
            <p:cNvSpPr/>
            <p:nvPr/>
          </p:nvSpPr>
          <p:spPr>
            <a:xfrm>
              <a:off x="8345735" y="3241256"/>
              <a:ext cx="184150" cy="666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739E116-3892-4F57-9D51-267FAB24098A}"/>
                </a:ext>
              </a:extLst>
            </p:cNvPr>
            <p:cNvSpPr/>
            <p:nvPr/>
          </p:nvSpPr>
          <p:spPr>
            <a:xfrm>
              <a:off x="9233148" y="3507956"/>
              <a:ext cx="1095375" cy="546100"/>
            </a:xfrm>
            <a:custGeom>
              <a:avLst/>
              <a:gdLst>
                <a:gd name="txL" fmla="*/ 0 w 291"/>
                <a:gd name="txT" fmla="*/ 0 h 145"/>
                <a:gd name="txR" fmla="*/ 291 w 291"/>
                <a:gd name="txB" fmla="*/ 145 h 145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291" h="145">
                  <a:moveTo>
                    <a:pt x="146" y="96"/>
                  </a:moveTo>
                  <a:cubicBezTo>
                    <a:pt x="93" y="96"/>
                    <a:pt x="50" y="53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5"/>
                    <a:pt x="146" y="145"/>
                  </a:cubicBezTo>
                  <a:cubicBezTo>
                    <a:pt x="226" y="145"/>
                    <a:pt x="291" y="80"/>
                    <a:pt x="291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53"/>
                    <a:pt x="198" y="96"/>
                    <a:pt x="146" y="96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84A2DE1F-9730-467E-B0E2-21082B526482}"/>
                </a:ext>
              </a:extLst>
            </p:cNvPr>
            <p:cNvSpPr/>
            <p:nvPr/>
          </p:nvSpPr>
          <p:spPr>
            <a:xfrm>
              <a:off x="9233148" y="3241256"/>
              <a:ext cx="188912" cy="266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DC3D7644-D9BC-49F9-A43F-C7F4B6649F6D}"/>
                </a:ext>
              </a:extLst>
            </p:cNvPr>
            <p:cNvSpPr/>
            <p:nvPr/>
          </p:nvSpPr>
          <p:spPr>
            <a:xfrm>
              <a:off x="10139610" y="3241256"/>
              <a:ext cx="188913" cy="2667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1CC645D-F408-4549-9FA4-136CEC03BE9B}"/>
                </a:ext>
              </a:extLst>
            </p:cNvPr>
            <p:cNvSpPr/>
            <p:nvPr/>
          </p:nvSpPr>
          <p:spPr>
            <a:xfrm>
              <a:off x="9688760" y="3241256"/>
              <a:ext cx="184150" cy="666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056A4A4-BBCC-4592-BAC7-691A2590D796}"/>
                </a:ext>
              </a:extLst>
            </p:cNvPr>
            <p:cNvSpPr/>
            <p:nvPr/>
          </p:nvSpPr>
          <p:spPr>
            <a:xfrm>
              <a:off x="9880848" y="2952331"/>
              <a:ext cx="706437" cy="354013"/>
            </a:xfrm>
            <a:custGeom>
              <a:avLst/>
              <a:gdLst>
                <a:gd name="txL" fmla="*/ 0 w 188"/>
                <a:gd name="txT" fmla="*/ 0 h 94"/>
                <a:gd name="txR" fmla="*/ 188 w 188"/>
                <a:gd name="txB" fmla="*/ 94 h 94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88" h="94">
                  <a:moveTo>
                    <a:pt x="94" y="62"/>
                  </a:moveTo>
                  <a:cubicBezTo>
                    <a:pt x="60" y="62"/>
                    <a:pt x="32" y="34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42" y="94"/>
                    <a:pt x="94" y="94"/>
                  </a:cubicBezTo>
                  <a:cubicBezTo>
                    <a:pt x="146" y="94"/>
                    <a:pt x="188" y="52"/>
                    <a:pt x="18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34"/>
                    <a:pt x="128" y="62"/>
                    <a:pt x="94" y="6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64345384-92D9-4780-81EE-04F86F58621D}"/>
                </a:ext>
              </a:extLst>
            </p:cNvPr>
            <p:cNvSpPr/>
            <p:nvPr/>
          </p:nvSpPr>
          <p:spPr>
            <a:xfrm>
              <a:off x="9880848" y="2779294"/>
              <a:ext cx="119062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D58F268E-D46B-4A3C-87D4-9CE11586081B}"/>
                </a:ext>
              </a:extLst>
            </p:cNvPr>
            <p:cNvSpPr/>
            <p:nvPr/>
          </p:nvSpPr>
          <p:spPr>
            <a:xfrm>
              <a:off x="10466635" y="2779294"/>
              <a:ext cx="120650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DFE15C62-6132-4714-B9D7-3972ED59B14E}"/>
                </a:ext>
              </a:extLst>
            </p:cNvPr>
            <p:cNvSpPr/>
            <p:nvPr/>
          </p:nvSpPr>
          <p:spPr>
            <a:xfrm>
              <a:off x="10172948" y="2779294"/>
              <a:ext cx="120650" cy="4318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EB3FD3C9-F7E8-4C0A-ABAC-A1F6C166287A}"/>
                </a:ext>
              </a:extLst>
            </p:cNvPr>
            <p:cNvSpPr/>
            <p:nvPr/>
          </p:nvSpPr>
          <p:spPr>
            <a:xfrm>
              <a:off x="7631360" y="2952331"/>
              <a:ext cx="711200" cy="354013"/>
            </a:xfrm>
            <a:custGeom>
              <a:avLst/>
              <a:gdLst>
                <a:gd name="txL" fmla="*/ 0 w 189"/>
                <a:gd name="txT" fmla="*/ 0 h 94"/>
                <a:gd name="txR" fmla="*/ 189 w 189"/>
                <a:gd name="txB" fmla="*/ 94 h 94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89" h="94">
                  <a:moveTo>
                    <a:pt x="94" y="62"/>
                  </a:moveTo>
                  <a:cubicBezTo>
                    <a:pt x="60" y="62"/>
                    <a:pt x="32" y="34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42" y="94"/>
                    <a:pt x="94" y="94"/>
                  </a:cubicBezTo>
                  <a:cubicBezTo>
                    <a:pt x="146" y="94"/>
                    <a:pt x="189" y="52"/>
                    <a:pt x="18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34"/>
                    <a:pt x="129" y="62"/>
                    <a:pt x="94" y="6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0677E9F1-D187-4BF4-847E-DFB194D20B63}"/>
                </a:ext>
              </a:extLst>
            </p:cNvPr>
            <p:cNvSpPr/>
            <p:nvPr/>
          </p:nvSpPr>
          <p:spPr>
            <a:xfrm>
              <a:off x="7631360" y="2779294"/>
              <a:ext cx="120650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566CB173-2EB8-4689-A85A-85AFE00BC1DB}"/>
                </a:ext>
              </a:extLst>
            </p:cNvPr>
            <p:cNvSpPr/>
            <p:nvPr/>
          </p:nvSpPr>
          <p:spPr>
            <a:xfrm>
              <a:off x="8218735" y="2779294"/>
              <a:ext cx="123825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4D908171-AA00-4442-AF5E-25A8DD3D3BD6}"/>
                </a:ext>
              </a:extLst>
            </p:cNvPr>
            <p:cNvSpPr/>
            <p:nvPr/>
          </p:nvSpPr>
          <p:spPr>
            <a:xfrm>
              <a:off x="7925048" y="2779294"/>
              <a:ext cx="120650" cy="4318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D7EB3E3C-C041-4323-8B30-1A5ED85C481C}"/>
                </a:ext>
              </a:extLst>
            </p:cNvPr>
            <p:cNvSpPr/>
            <p:nvPr/>
          </p:nvSpPr>
          <p:spPr>
            <a:xfrm>
              <a:off x="8537823" y="2952331"/>
              <a:ext cx="706437" cy="354013"/>
            </a:xfrm>
            <a:custGeom>
              <a:avLst/>
              <a:gdLst>
                <a:gd name="txL" fmla="*/ 0 w 188"/>
                <a:gd name="txT" fmla="*/ 0 h 94"/>
                <a:gd name="txR" fmla="*/ 188 w 188"/>
                <a:gd name="txB" fmla="*/ 94 h 94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88" h="94">
                  <a:moveTo>
                    <a:pt x="94" y="62"/>
                  </a:moveTo>
                  <a:cubicBezTo>
                    <a:pt x="60" y="62"/>
                    <a:pt x="32" y="34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42" y="94"/>
                    <a:pt x="94" y="94"/>
                  </a:cubicBezTo>
                  <a:cubicBezTo>
                    <a:pt x="146" y="94"/>
                    <a:pt x="188" y="52"/>
                    <a:pt x="18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34"/>
                    <a:pt x="129" y="62"/>
                    <a:pt x="94" y="6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A08129EB-12C1-4A58-9F19-781C41DE0C3E}"/>
                </a:ext>
              </a:extLst>
            </p:cNvPr>
            <p:cNvSpPr/>
            <p:nvPr/>
          </p:nvSpPr>
          <p:spPr>
            <a:xfrm>
              <a:off x="8537823" y="2779294"/>
              <a:ext cx="120650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00F2B626-31E2-4249-8A65-7B29FB115E44}"/>
                </a:ext>
              </a:extLst>
            </p:cNvPr>
            <p:cNvSpPr/>
            <p:nvPr/>
          </p:nvSpPr>
          <p:spPr>
            <a:xfrm>
              <a:off x="9125198" y="2779294"/>
              <a:ext cx="119062" cy="173037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8CBF790D-56F9-41B4-8EF5-7235A038CD96}"/>
                </a:ext>
              </a:extLst>
            </p:cNvPr>
            <p:cNvSpPr/>
            <p:nvPr/>
          </p:nvSpPr>
          <p:spPr>
            <a:xfrm>
              <a:off x="8831510" y="2779294"/>
              <a:ext cx="120650" cy="43180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E8B35CD0-B482-4C16-8941-C4EE1BA2B374}"/>
                </a:ext>
              </a:extLst>
            </p:cNvPr>
            <p:cNvSpPr/>
            <p:nvPr/>
          </p:nvSpPr>
          <p:spPr>
            <a:xfrm>
              <a:off x="9703048" y="2576094"/>
              <a:ext cx="474662" cy="236537"/>
            </a:xfrm>
            <a:custGeom>
              <a:avLst/>
              <a:gdLst>
                <a:gd name="txL" fmla="*/ 0 w 126"/>
                <a:gd name="txT" fmla="*/ 0 h 63"/>
                <a:gd name="txR" fmla="*/ 126 w 126"/>
                <a:gd name="txB" fmla="*/ 63 h 63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6" h="63">
                  <a:moveTo>
                    <a:pt x="63" y="42"/>
                  </a:moveTo>
                  <a:cubicBezTo>
                    <a:pt x="40" y="42"/>
                    <a:pt x="21" y="23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28" y="63"/>
                    <a:pt x="63" y="63"/>
                  </a:cubicBezTo>
                  <a:cubicBezTo>
                    <a:pt x="97" y="63"/>
                    <a:pt x="126" y="35"/>
                    <a:pt x="12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23"/>
                    <a:pt x="86" y="42"/>
                    <a:pt x="63" y="4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DAD0D26-1010-40E1-9EB0-D689B5EF20B3}"/>
                </a:ext>
              </a:extLst>
            </p:cNvPr>
            <p:cNvSpPr/>
            <p:nvPr/>
          </p:nvSpPr>
          <p:spPr>
            <a:xfrm>
              <a:off x="9703048" y="2463381"/>
              <a:ext cx="79375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24037CA4-FA93-4478-8C0B-CDC92B934954}"/>
                </a:ext>
              </a:extLst>
            </p:cNvPr>
            <p:cNvSpPr/>
            <p:nvPr/>
          </p:nvSpPr>
          <p:spPr>
            <a:xfrm>
              <a:off x="10095160" y="2463381"/>
              <a:ext cx="82550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D05BB37A-3FAE-4E15-98AB-236E5C8F9ACE}"/>
                </a:ext>
              </a:extLst>
            </p:cNvPr>
            <p:cNvSpPr/>
            <p:nvPr/>
          </p:nvSpPr>
          <p:spPr>
            <a:xfrm>
              <a:off x="9899898" y="2463381"/>
              <a:ext cx="77787" cy="285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3E778778-7B1D-4C8B-8D6C-F27E01087CFB}"/>
                </a:ext>
              </a:extLst>
            </p:cNvPr>
            <p:cNvSpPr/>
            <p:nvPr/>
          </p:nvSpPr>
          <p:spPr>
            <a:xfrm>
              <a:off x="10290423" y="2576094"/>
              <a:ext cx="473075" cy="236537"/>
            </a:xfrm>
            <a:custGeom>
              <a:avLst/>
              <a:gdLst>
                <a:gd name="txL" fmla="*/ 0 w 126"/>
                <a:gd name="txT" fmla="*/ 0 h 63"/>
                <a:gd name="txR" fmla="*/ 126 w 126"/>
                <a:gd name="txB" fmla="*/ 63 h 63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6" h="63">
                  <a:moveTo>
                    <a:pt x="63" y="42"/>
                  </a:moveTo>
                  <a:cubicBezTo>
                    <a:pt x="40" y="42"/>
                    <a:pt x="22" y="23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29" y="63"/>
                    <a:pt x="63" y="63"/>
                  </a:cubicBezTo>
                  <a:cubicBezTo>
                    <a:pt x="98" y="63"/>
                    <a:pt x="126" y="35"/>
                    <a:pt x="126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23"/>
                    <a:pt x="86" y="42"/>
                    <a:pt x="63" y="4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D4D818C7-9045-4924-99AD-DCBC534B87DC}"/>
                </a:ext>
              </a:extLst>
            </p:cNvPr>
            <p:cNvSpPr/>
            <p:nvPr/>
          </p:nvSpPr>
          <p:spPr>
            <a:xfrm>
              <a:off x="10290423" y="2463381"/>
              <a:ext cx="82550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B0060C14-113A-4E61-B5D1-075D3F3B2F82}"/>
                </a:ext>
              </a:extLst>
            </p:cNvPr>
            <p:cNvSpPr/>
            <p:nvPr/>
          </p:nvSpPr>
          <p:spPr>
            <a:xfrm>
              <a:off x="10685710" y="2463381"/>
              <a:ext cx="77788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51C206D1-D158-4113-AA7A-3CFA65749654}"/>
                </a:ext>
              </a:extLst>
            </p:cNvPr>
            <p:cNvSpPr/>
            <p:nvPr/>
          </p:nvSpPr>
          <p:spPr>
            <a:xfrm>
              <a:off x="10488860" y="2463381"/>
              <a:ext cx="79375" cy="285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9B0EEF72-0797-4F0E-BAD4-76FB49B5E708}"/>
                </a:ext>
              </a:extLst>
            </p:cNvPr>
            <p:cNvSpPr/>
            <p:nvPr/>
          </p:nvSpPr>
          <p:spPr>
            <a:xfrm>
              <a:off x="8952160" y="2576094"/>
              <a:ext cx="469900" cy="236537"/>
            </a:xfrm>
            <a:custGeom>
              <a:avLst/>
              <a:gdLst>
                <a:gd name="txL" fmla="*/ 0 w 125"/>
                <a:gd name="txT" fmla="*/ 0 h 63"/>
                <a:gd name="txR" fmla="*/ 125 w 125"/>
                <a:gd name="txB" fmla="*/ 63 h 63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5" h="63">
                  <a:moveTo>
                    <a:pt x="62" y="42"/>
                  </a:moveTo>
                  <a:cubicBezTo>
                    <a:pt x="40" y="42"/>
                    <a:pt x="21" y="23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28" y="63"/>
                    <a:pt x="62" y="63"/>
                  </a:cubicBezTo>
                  <a:cubicBezTo>
                    <a:pt x="97" y="63"/>
                    <a:pt x="125" y="35"/>
                    <a:pt x="1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23"/>
                    <a:pt x="85" y="42"/>
                    <a:pt x="62" y="4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5962661C-4649-41A0-8747-88E1CB24DB3E}"/>
                </a:ext>
              </a:extLst>
            </p:cNvPr>
            <p:cNvSpPr/>
            <p:nvPr/>
          </p:nvSpPr>
          <p:spPr>
            <a:xfrm>
              <a:off x="8952160" y="2463381"/>
              <a:ext cx="77788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1998CF0A-5F2E-4464-AFAE-F671ACF508A8}"/>
                </a:ext>
              </a:extLst>
            </p:cNvPr>
            <p:cNvSpPr/>
            <p:nvPr/>
          </p:nvSpPr>
          <p:spPr>
            <a:xfrm>
              <a:off x="9342685" y="2463381"/>
              <a:ext cx="79375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AC4C8E35-61CB-455E-BC42-99908BDE9A9E}"/>
                </a:ext>
              </a:extLst>
            </p:cNvPr>
            <p:cNvSpPr/>
            <p:nvPr/>
          </p:nvSpPr>
          <p:spPr>
            <a:xfrm>
              <a:off x="9147423" y="2463381"/>
              <a:ext cx="79375" cy="285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2C2BC86B-3877-4CBA-AEA2-E9D2DD71B758}"/>
                </a:ext>
              </a:extLst>
            </p:cNvPr>
            <p:cNvSpPr/>
            <p:nvPr/>
          </p:nvSpPr>
          <p:spPr>
            <a:xfrm>
              <a:off x="7455148" y="2576094"/>
              <a:ext cx="473075" cy="236537"/>
            </a:xfrm>
            <a:custGeom>
              <a:avLst/>
              <a:gdLst>
                <a:gd name="txL" fmla="*/ 0 w 126"/>
                <a:gd name="txT" fmla="*/ 0 h 63"/>
                <a:gd name="txR" fmla="*/ 126 w 126"/>
                <a:gd name="txB" fmla="*/ 63 h 63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6" h="63">
                  <a:moveTo>
                    <a:pt x="63" y="42"/>
                  </a:moveTo>
                  <a:cubicBezTo>
                    <a:pt x="40" y="42"/>
                    <a:pt x="22" y="23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28" y="63"/>
                    <a:pt x="63" y="63"/>
                  </a:cubicBezTo>
                  <a:cubicBezTo>
                    <a:pt x="98" y="63"/>
                    <a:pt x="126" y="35"/>
                    <a:pt x="12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23"/>
                    <a:pt x="86" y="42"/>
                    <a:pt x="63" y="4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FF6774A6-E8D4-4147-ACF7-9211E08FD435}"/>
                </a:ext>
              </a:extLst>
            </p:cNvPr>
            <p:cNvSpPr/>
            <p:nvPr/>
          </p:nvSpPr>
          <p:spPr>
            <a:xfrm>
              <a:off x="7455148" y="2463381"/>
              <a:ext cx="82550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AC657603-6626-4F03-B887-3D8EEE92FC9B}"/>
                </a:ext>
              </a:extLst>
            </p:cNvPr>
            <p:cNvSpPr/>
            <p:nvPr/>
          </p:nvSpPr>
          <p:spPr>
            <a:xfrm>
              <a:off x="7845673" y="2463381"/>
              <a:ext cx="82550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6C124684-079E-468E-BD77-444948FE602C}"/>
                </a:ext>
              </a:extLst>
            </p:cNvPr>
            <p:cNvSpPr/>
            <p:nvPr/>
          </p:nvSpPr>
          <p:spPr>
            <a:xfrm>
              <a:off x="7650410" y="2463381"/>
              <a:ext cx="82550" cy="285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218123-C912-43BD-AF9B-3910CDBCC8CA}"/>
                </a:ext>
              </a:extLst>
            </p:cNvPr>
            <p:cNvSpPr/>
            <p:nvPr/>
          </p:nvSpPr>
          <p:spPr>
            <a:xfrm>
              <a:off x="8045698" y="2576094"/>
              <a:ext cx="469900" cy="236537"/>
            </a:xfrm>
            <a:custGeom>
              <a:avLst/>
              <a:gdLst>
                <a:gd name="txL" fmla="*/ 0 w 125"/>
                <a:gd name="txT" fmla="*/ 0 h 63"/>
                <a:gd name="txR" fmla="*/ 125 w 125"/>
                <a:gd name="txB" fmla="*/ 63 h 63"/>
              </a:gdLst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5" h="63">
                  <a:moveTo>
                    <a:pt x="63" y="42"/>
                  </a:moveTo>
                  <a:cubicBezTo>
                    <a:pt x="40" y="42"/>
                    <a:pt x="21" y="23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28" y="63"/>
                    <a:pt x="63" y="63"/>
                  </a:cubicBezTo>
                  <a:cubicBezTo>
                    <a:pt x="97" y="63"/>
                    <a:pt x="125" y="35"/>
                    <a:pt x="1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23"/>
                    <a:pt x="85" y="42"/>
                    <a:pt x="63" y="42"/>
                  </a:cubicBezTo>
                  <a:close/>
                </a:path>
              </a:pathLst>
            </a:custGeom>
            <a:solidFill>
              <a:srgbClr val="203864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D51B43C9-379C-4CF5-8B58-E486EDF118CD}"/>
                </a:ext>
              </a:extLst>
            </p:cNvPr>
            <p:cNvSpPr/>
            <p:nvPr/>
          </p:nvSpPr>
          <p:spPr>
            <a:xfrm>
              <a:off x="8045698" y="2463381"/>
              <a:ext cx="79375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72A48766-DECB-42C1-B7E9-EEC90726A731}"/>
                </a:ext>
              </a:extLst>
            </p:cNvPr>
            <p:cNvSpPr/>
            <p:nvPr/>
          </p:nvSpPr>
          <p:spPr>
            <a:xfrm>
              <a:off x="8436223" y="2463381"/>
              <a:ext cx="79375" cy="112713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E64AF975-8252-4E45-AAB5-34E3BD49DD9B}"/>
                </a:ext>
              </a:extLst>
            </p:cNvPr>
            <p:cNvSpPr/>
            <p:nvPr/>
          </p:nvSpPr>
          <p:spPr>
            <a:xfrm>
              <a:off x="8240960" y="2463381"/>
              <a:ext cx="79375" cy="285750"/>
            </a:xfrm>
            <a:prstGeom prst="rect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599DE4B7-31C7-47EA-9793-4140DF62A115}"/>
                </a:ext>
              </a:extLst>
            </p:cNvPr>
            <p:cNvSpPr/>
            <p:nvPr/>
          </p:nvSpPr>
          <p:spPr>
            <a:xfrm>
              <a:off x="8793410" y="3873081"/>
              <a:ext cx="628650" cy="631825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8D13D406-F619-447A-9F97-B0CAD9CC2A80}"/>
                </a:ext>
              </a:extLst>
            </p:cNvPr>
            <p:cNvSpPr/>
            <p:nvPr/>
          </p:nvSpPr>
          <p:spPr>
            <a:xfrm>
              <a:off x="9515723" y="2985669"/>
              <a:ext cx="533400" cy="530225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52AAB70C-76FE-4826-9658-8B241CBF64E2}"/>
                </a:ext>
              </a:extLst>
            </p:cNvPr>
            <p:cNvSpPr/>
            <p:nvPr/>
          </p:nvSpPr>
          <p:spPr>
            <a:xfrm>
              <a:off x="7297985" y="2191919"/>
              <a:ext cx="315913" cy="315912"/>
            </a:xfrm>
            <a:prstGeom prst="ellipse">
              <a:avLst/>
            </a:prstGeom>
            <a:solidFill>
              <a:srgbClr val="5B6C83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4643DCFF-505D-40E7-B8AC-2158062E66D0}"/>
                </a:ext>
              </a:extLst>
            </p:cNvPr>
            <p:cNvSpPr/>
            <p:nvPr/>
          </p:nvSpPr>
          <p:spPr>
            <a:xfrm>
              <a:off x="8812460" y="2191919"/>
              <a:ext cx="315913" cy="315912"/>
            </a:xfrm>
            <a:prstGeom prst="ellipse">
              <a:avLst/>
            </a:prstGeom>
            <a:solidFill>
              <a:srgbClr val="5B6C83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7512FD31-912A-4110-898A-285D44FE06DF}"/>
                </a:ext>
              </a:extLst>
            </p:cNvPr>
            <p:cNvSpPr/>
            <p:nvPr/>
          </p:nvSpPr>
          <p:spPr>
            <a:xfrm>
              <a:off x="8298110" y="2191919"/>
              <a:ext cx="311150" cy="315912"/>
            </a:xfrm>
            <a:prstGeom prst="ellipse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F5EC3F92-CF22-475A-BC5A-2F7C10CBAA3E}"/>
                </a:ext>
              </a:extLst>
            </p:cNvPr>
            <p:cNvSpPr/>
            <p:nvPr/>
          </p:nvSpPr>
          <p:spPr>
            <a:xfrm>
              <a:off x="9971335" y="2191919"/>
              <a:ext cx="314325" cy="315912"/>
            </a:xfrm>
            <a:prstGeom prst="ellipse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21B20856-ED3F-42D0-BC51-841322624DE3}"/>
                </a:ext>
              </a:extLst>
            </p:cNvPr>
            <p:cNvSpPr/>
            <p:nvPr/>
          </p:nvSpPr>
          <p:spPr>
            <a:xfrm>
              <a:off x="10361860" y="2191919"/>
              <a:ext cx="311150" cy="315912"/>
            </a:xfrm>
            <a:prstGeom prst="ellipse">
              <a:avLst/>
            </a:prstGeom>
            <a:solidFill>
              <a:srgbClr val="203864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8304C2DE-1C43-4CD6-96CE-FAA2CCEECFFA}"/>
                </a:ext>
              </a:extLst>
            </p:cNvPr>
            <p:cNvSpPr/>
            <p:nvPr/>
          </p:nvSpPr>
          <p:spPr>
            <a:xfrm>
              <a:off x="8413998" y="2504656"/>
              <a:ext cx="376237" cy="371475"/>
            </a:xfrm>
            <a:prstGeom prst="ellipse">
              <a:avLst/>
            </a:prstGeom>
            <a:solidFill>
              <a:srgbClr val="5B6C83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01F81559-A94B-4E6F-97DB-C5625DB622A2}"/>
                </a:ext>
              </a:extLst>
            </p:cNvPr>
            <p:cNvSpPr/>
            <p:nvPr/>
          </p:nvSpPr>
          <p:spPr>
            <a:xfrm>
              <a:off x="7820273" y="2504656"/>
              <a:ext cx="376237" cy="371475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  <p:grpSp>
          <p:nvGrpSpPr>
            <p:cNvPr id="70" name="Group 74">
              <a:extLst>
                <a:ext uri="{FF2B5EF4-FFF2-40B4-BE49-F238E27FC236}">
                  <a16:creationId xmlns:a16="http://schemas.microsoft.com/office/drawing/2014/main" id="{F43E113E-4974-40F4-A06F-AD3D0EC3E411}"/>
                </a:ext>
              </a:extLst>
            </p:cNvPr>
            <p:cNvGrpSpPr/>
            <p:nvPr/>
          </p:nvGrpSpPr>
          <p:grpSpPr>
            <a:xfrm>
              <a:off x="10632504" y="1700809"/>
              <a:ext cx="1147762" cy="504054"/>
              <a:chOff x="644235" y="93054"/>
              <a:chExt cx="1148708" cy="503847"/>
            </a:xfrm>
          </p:grpSpPr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9A6CF04A-BCFC-43C3-9FA0-8D1EC00A047C}"/>
                  </a:ext>
                </a:extLst>
              </p:cNvPr>
              <p:cNvSpPr/>
              <p:nvPr/>
            </p:nvSpPr>
            <p:spPr>
              <a:xfrm>
                <a:off x="706449" y="284164"/>
                <a:ext cx="153988" cy="312737"/>
              </a:xfrm>
              <a:custGeom>
                <a:avLst/>
                <a:gdLst>
                  <a:gd name="txL" fmla="*/ 0 w 97"/>
                  <a:gd name="txT" fmla="*/ 0 h 197"/>
                  <a:gd name="txR" fmla="*/ 97 w 97"/>
                  <a:gd name="txB" fmla="*/ 197 h 197"/>
                </a:gdLst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97" h="197">
                    <a:moveTo>
                      <a:pt x="97" y="100"/>
                    </a:moveTo>
                    <a:lnTo>
                      <a:pt x="0" y="0"/>
                    </a:lnTo>
                    <a:lnTo>
                      <a:pt x="0" y="197"/>
                    </a:lnTo>
                    <a:lnTo>
                      <a:pt x="97" y="100"/>
                    </a:lnTo>
                    <a:close/>
                  </a:path>
                </a:pathLst>
              </a:custGeom>
              <a:solidFill>
                <a:srgbClr val="20386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矩形 213">
                <a:extLst>
                  <a:ext uri="{FF2B5EF4-FFF2-40B4-BE49-F238E27FC236}">
                    <a16:creationId xmlns:a16="http://schemas.microsoft.com/office/drawing/2014/main" id="{7E112F0A-A66C-4A4C-B2A7-E3F23A45879F}"/>
                  </a:ext>
                </a:extLst>
              </p:cNvPr>
              <p:cNvSpPr/>
              <p:nvPr/>
            </p:nvSpPr>
            <p:spPr>
              <a:xfrm>
                <a:off x="644235" y="93054"/>
                <a:ext cx="1148708" cy="341492"/>
              </a:xfrm>
              <a:prstGeom prst="rect">
                <a:avLst/>
              </a:prstGeom>
              <a:solidFill>
                <a:srgbClr val="203864"/>
              </a:solidFill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indent="0" eaLnBrk="1" hangingPunct="1">
                  <a:buNone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切分数据</a:t>
                </a:r>
              </a:p>
            </p:txBody>
          </p:sp>
        </p:grpSp>
        <p:grpSp>
          <p:nvGrpSpPr>
            <p:cNvPr id="71" name="Group 77">
              <a:extLst>
                <a:ext uri="{FF2B5EF4-FFF2-40B4-BE49-F238E27FC236}">
                  <a16:creationId xmlns:a16="http://schemas.microsoft.com/office/drawing/2014/main" id="{E9A379B5-DEA0-4AA7-A5D0-01307D96ED95}"/>
                </a:ext>
              </a:extLst>
            </p:cNvPr>
            <p:cNvGrpSpPr/>
            <p:nvPr/>
          </p:nvGrpSpPr>
          <p:grpSpPr>
            <a:xfrm>
              <a:off x="10056432" y="3923776"/>
              <a:ext cx="1944216" cy="369333"/>
              <a:chOff x="2743239" y="2297656"/>
              <a:chExt cx="1945818" cy="369182"/>
            </a:xfrm>
          </p:grpSpPr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66C39A25-5A6A-4D74-AE24-D47281238D7F}"/>
                  </a:ext>
                </a:extLst>
              </p:cNvPr>
              <p:cNvSpPr/>
              <p:nvPr/>
            </p:nvSpPr>
            <p:spPr>
              <a:xfrm flipH="1">
                <a:off x="2743239" y="2334406"/>
                <a:ext cx="153988" cy="312737"/>
              </a:xfrm>
              <a:custGeom>
                <a:avLst/>
                <a:gdLst>
                  <a:gd name="txL" fmla="*/ 0 w 97"/>
                  <a:gd name="txT" fmla="*/ 0 h 197"/>
                  <a:gd name="txR" fmla="*/ 97 w 97"/>
                  <a:gd name="txB" fmla="*/ 197 h 197"/>
                </a:gdLst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97" h="197">
                    <a:moveTo>
                      <a:pt x="97" y="100"/>
                    </a:moveTo>
                    <a:lnTo>
                      <a:pt x="0" y="0"/>
                    </a:lnTo>
                    <a:lnTo>
                      <a:pt x="0" y="197"/>
                    </a:lnTo>
                    <a:lnTo>
                      <a:pt x="97" y="100"/>
                    </a:lnTo>
                    <a:close/>
                  </a:path>
                </a:pathLst>
              </a:custGeom>
              <a:solidFill>
                <a:srgbClr val="5B6C83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矩形 216">
                <a:extLst>
                  <a:ext uri="{FF2B5EF4-FFF2-40B4-BE49-F238E27FC236}">
                    <a16:creationId xmlns:a16="http://schemas.microsoft.com/office/drawing/2014/main" id="{3F71C977-FC08-4D93-AC34-B6C2507B65F5}"/>
                  </a:ext>
                </a:extLst>
              </p:cNvPr>
              <p:cNvSpPr/>
              <p:nvPr/>
            </p:nvSpPr>
            <p:spPr>
              <a:xfrm>
                <a:off x="2877815" y="2297656"/>
                <a:ext cx="1811242" cy="369182"/>
              </a:xfrm>
              <a:prstGeom prst="rect">
                <a:avLst/>
              </a:prstGeom>
              <a:solidFill>
                <a:srgbClr val="5B6C83"/>
              </a:solidFill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8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模式集成</a:t>
                </a:r>
                <a:endParaRPr lang="zh-CN" altLang="en-US" sz="1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43C7D4-FF28-4286-91CC-C84DABB123D7}"/>
              </a:ext>
            </a:extLst>
          </p:cNvPr>
          <p:cNvGrpSpPr/>
          <p:nvPr/>
        </p:nvGrpSpPr>
        <p:grpSpPr>
          <a:xfrm>
            <a:off x="1606320" y="5416922"/>
            <a:ext cx="1440000" cy="1440160"/>
            <a:chOff x="1606320" y="5416922"/>
            <a:chExt cx="1440000" cy="1440160"/>
          </a:xfrm>
        </p:grpSpPr>
        <p:sp>
          <p:nvSpPr>
            <p:cNvPr id="197" name="Freeform 219">
              <a:extLst>
                <a:ext uri="{FF2B5EF4-FFF2-40B4-BE49-F238E27FC236}">
                  <a16:creationId xmlns:a16="http://schemas.microsoft.com/office/drawing/2014/main" id="{7CD54EAB-5774-47A3-88A1-FA09879BE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785" y="5661248"/>
              <a:ext cx="880304" cy="990599"/>
            </a:xfrm>
            <a:custGeom>
              <a:avLst/>
              <a:gdLst>
                <a:gd name="T0" fmla="*/ 149245 w 546"/>
                <a:gd name="T1" fmla="*/ 131958 h 619"/>
                <a:gd name="T2" fmla="*/ 149245 w 546"/>
                <a:gd name="T3" fmla="*/ 131958 h 619"/>
                <a:gd name="T4" fmla="*/ 85283 w 546"/>
                <a:gd name="T5" fmla="*/ 131958 h 619"/>
                <a:gd name="T6" fmla="*/ 79862 w 546"/>
                <a:gd name="T7" fmla="*/ 137337 h 619"/>
                <a:gd name="T8" fmla="*/ 85283 w 546"/>
                <a:gd name="T9" fmla="*/ 147736 h 619"/>
                <a:gd name="T10" fmla="*/ 149245 w 546"/>
                <a:gd name="T11" fmla="*/ 147736 h 619"/>
                <a:gd name="T12" fmla="*/ 154304 w 546"/>
                <a:gd name="T13" fmla="*/ 137337 h 619"/>
                <a:gd name="T14" fmla="*/ 149245 w 546"/>
                <a:gd name="T15" fmla="*/ 131958 h 619"/>
                <a:gd name="T16" fmla="*/ 149245 w 546"/>
                <a:gd name="T17" fmla="*/ 95024 h 619"/>
                <a:gd name="T18" fmla="*/ 149245 w 546"/>
                <a:gd name="T19" fmla="*/ 95024 h 619"/>
                <a:gd name="T20" fmla="*/ 85283 w 546"/>
                <a:gd name="T21" fmla="*/ 95024 h 619"/>
                <a:gd name="T22" fmla="*/ 79862 w 546"/>
                <a:gd name="T23" fmla="*/ 105782 h 619"/>
                <a:gd name="T24" fmla="*/ 85283 w 546"/>
                <a:gd name="T25" fmla="*/ 110802 h 619"/>
                <a:gd name="T26" fmla="*/ 149245 w 546"/>
                <a:gd name="T27" fmla="*/ 110802 h 619"/>
                <a:gd name="T28" fmla="*/ 154304 w 546"/>
                <a:gd name="T29" fmla="*/ 105782 h 619"/>
                <a:gd name="T30" fmla="*/ 149245 w 546"/>
                <a:gd name="T31" fmla="*/ 95024 h 619"/>
                <a:gd name="T32" fmla="*/ 149245 w 546"/>
                <a:gd name="T33" fmla="*/ 0 h 619"/>
                <a:gd name="T34" fmla="*/ 149245 w 546"/>
                <a:gd name="T35" fmla="*/ 0 h 619"/>
                <a:gd name="T36" fmla="*/ 63962 w 546"/>
                <a:gd name="T37" fmla="*/ 0 h 619"/>
                <a:gd name="T38" fmla="*/ 37582 w 546"/>
                <a:gd name="T39" fmla="*/ 26535 h 619"/>
                <a:gd name="T40" fmla="*/ 26741 w 546"/>
                <a:gd name="T41" fmla="*/ 26535 h 619"/>
                <a:gd name="T42" fmla="*/ 0 w 546"/>
                <a:gd name="T43" fmla="*/ 52711 h 619"/>
                <a:gd name="T44" fmla="*/ 0 w 546"/>
                <a:gd name="T45" fmla="*/ 195427 h 619"/>
                <a:gd name="T46" fmla="*/ 26741 w 546"/>
                <a:gd name="T47" fmla="*/ 221603 h 619"/>
                <a:gd name="T48" fmla="*/ 132983 w 546"/>
                <a:gd name="T49" fmla="*/ 221603 h 619"/>
                <a:gd name="T50" fmla="*/ 165145 w 546"/>
                <a:gd name="T51" fmla="*/ 195427 h 619"/>
                <a:gd name="T52" fmla="*/ 170566 w 546"/>
                <a:gd name="T53" fmla="*/ 195427 h 619"/>
                <a:gd name="T54" fmla="*/ 196946 w 546"/>
                <a:gd name="T55" fmla="*/ 168892 h 619"/>
                <a:gd name="T56" fmla="*/ 196946 w 546"/>
                <a:gd name="T57" fmla="*/ 68848 h 619"/>
                <a:gd name="T58" fmla="*/ 196946 w 546"/>
                <a:gd name="T59" fmla="*/ 52711 h 619"/>
                <a:gd name="T60" fmla="*/ 149245 w 546"/>
                <a:gd name="T61" fmla="*/ 0 h 619"/>
                <a:gd name="T62" fmla="*/ 132983 w 546"/>
                <a:gd name="T63" fmla="*/ 211205 h 619"/>
                <a:gd name="T64" fmla="*/ 132983 w 546"/>
                <a:gd name="T65" fmla="*/ 211205 h 619"/>
                <a:gd name="T66" fmla="*/ 26741 w 546"/>
                <a:gd name="T67" fmla="*/ 211205 h 619"/>
                <a:gd name="T68" fmla="*/ 16262 w 546"/>
                <a:gd name="T69" fmla="*/ 195427 h 619"/>
                <a:gd name="T70" fmla="*/ 16262 w 546"/>
                <a:gd name="T71" fmla="*/ 52711 h 619"/>
                <a:gd name="T72" fmla="*/ 26741 w 546"/>
                <a:gd name="T73" fmla="*/ 42313 h 619"/>
                <a:gd name="T74" fmla="*/ 37582 w 546"/>
                <a:gd name="T75" fmla="*/ 42313 h 619"/>
                <a:gd name="T76" fmla="*/ 37582 w 546"/>
                <a:gd name="T77" fmla="*/ 168892 h 619"/>
                <a:gd name="T78" fmla="*/ 63962 w 546"/>
                <a:gd name="T79" fmla="*/ 195427 h 619"/>
                <a:gd name="T80" fmla="*/ 149245 w 546"/>
                <a:gd name="T81" fmla="*/ 195427 h 619"/>
                <a:gd name="T82" fmla="*/ 132983 w 546"/>
                <a:gd name="T83" fmla="*/ 211205 h 619"/>
                <a:gd name="T84" fmla="*/ 186466 w 546"/>
                <a:gd name="T85" fmla="*/ 168892 h 619"/>
                <a:gd name="T86" fmla="*/ 186466 w 546"/>
                <a:gd name="T87" fmla="*/ 168892 h 619"/>
                <a:gd name="T88" fmla="*/ 170566 w 546"/>
                <a:gd name="T89" fmla="*/ 179649 h 619"/>
                <a:gd name="T90" fmla="*/ 63962 w 546"/>
                <a:gd name="T91" fmla="*/ 179649 h 619"/>
                <a:gd name="T92" fmla="*/ 48062 w 546"/>
                <a:gd name="T93" fmla="*/ 168892 h 619"/>
                <a:gd name="T94" fmla="*/ 48062 w 546"/>
                <a:gd name="T95" fmla="*/ 26535 h 619"/>
                <a:gd name="T96" fmla="*/ 63962 w 546"/>
                <a:gd name="T97" fmla="*/ 10399 h 619"/>
                <a:gd name="T98" fmla="*/ 132983 w 546"/>
                <a:gd name="T99" fmla="*/ 10399 h 619"/>
                <a:gd name="T100" fmla="*/ 132983 w 546"/>
                <a:gd name="T101" fmla="*/ 42313 h 619"/>
                <a:gd name="T102" fmla="*/ 165145 w 546"/>
                <a:gd name="T103" fmla="*/ 68848 h 619"/>
                <a:gd name="T104" fmla="*/ 186466 w 546"/>
                <a:gd name="T105" fmla="*/ 68848 h 619"/>
                <a:gd name="T106" fmla="*/ 186466 w 546"/>
                <a:gd name="T107" fmla="*/ 168892 h 619"/>
                <a:gd name="T108" fmla="*/ 165145 w 546"/>
                <a:gd name="T109" fmla="*/ 52711 h 619"/>
                <a:gd name="T110" fmla="*/ 165145 w 546"/>
                <a:gd name="T111" fmla="*/ 52711 h 619"/>
                <a:gd name="T112" fmla="*/ 149245 w 546"/>
                <a:gd name="T113" fmla="*/ 31555 h 619"/>
                <a:gd name="T114" fmla="*/ 149245 w 546"/>
                <a:gd name="T115" fmla="*/ 10399 h 619"/>
                <a:gd name="T116" fmla="*/ 149245 w 546"/>
                <a:gd name="T117" fmla="*/ 10399 h 619"/>
                <a:gd name="T118" fmla="*/ 186466 w 546"/>
                <a:gd name="T119" fmla="*/ 52711 h 619"/>
                <a:gd name="T120" fmla="*/ 165145 w 546"/>
                <a:gd name="T121" fmla="*/ 52711 h 6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46" h="619">
                  <a:moveTo>
                    <a:pt x="413" y="368"/>
                  </a:moveTo>
                  <a:lnTo>
                    <a:pt x="413" y="368"/>
                  </a:lnTo>
                  <a:cubicBezTo>
                    <a:pt x="236" y="368"/>
                    <a:pt x="236" y="368"/>
                    <a:pt x="236" y="368"/>
                  </a:cubicBezTo>
                  <a:cubicBezTo>
                    <a:pt x="221" y="368"/>
                    <a:pt x="221" y="383"/>
                    <a:pt x="221" y="383"/>
                  </a:cubicBezTo>
                  <a:cubicBezTo>
                    <a:pt x="221" y="398"/>
                    <a:pt x="221" y="412"/>
                    <a:pt x="236" y="412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427" y="412"/>
                    <a:pt x="427" y="398"/>
                    <a:pt x="427" y="383"/>
                  </a:cubicBezTo>
                  <a:cubicBezTo>
                    <a:pt x="427" y="383"/>
                    <a:pt x="427" y="368"/>
                    <a:pt x="413" y="368"/>
                  </a:cubicBezTo>
                  <a:close/>
                  <a:moveTo>
                    <a:pt x="413" y="265"/>
                  </a:moveTo>
                  <a:lnTo>
                    <a:pt x="413" y="265"/>
                  </a:lnTo>
                  <a:cubicBezTo>
                    <a:pt x="236" y="265"/>
                    <a:pt x="236" y="265"/>
                    <a:pt x="236" y="265"/>
                  </a:cubicBezTo>
                  <a:cubicBezTo>
                    <a:pt x="221" y="265"/>
                    <a:pt x="221" y="280"/>
                    <a:pt x="221" y="295"/>
                  </a:cubicBezTo>
                  <a:cubicBezTo>
                    <a:pt x="221" y="295"/>
                    <a:pt x="221" y="309"/>
                    <a:pt x="236" y="309"/>
                  </a:cubicBezTo>
                  <a:cubicBezTo>
                    <a:pt x="413" y="309"/>
                    <a:pt x="413" y="309"/>
                    <a:pt x="413" y="309"/>
                  </a:cubicBezTo>
                  <a:cubicBezTo>
                    <a:pt x="427" y="309"/>
                    <a:pt x="427" y="295"/>
                    <a:pt x="427" y="295"/>
                  </a:cubicBezTo>
                  <a:cubicBezTo>
                    <a:pt x="427" y="280"/>
                    <a:pt x="427" y="265"/>
                    <a:pt x="413" y="265"/>
                  </a:cubicBezTo>
                  <a:close/>
                  <a:moveTo>
                    <a:pt x="413" y="0"/>
                  </a:moveTo>
                  <a:lnTo>
                    <a:pt x="413" y="0"/>
                  </a:lnTo>
                  <a:lnTo>
                    <a:pt x="177" y="0"/>
                  </a:lnTo>
                  <a:cubicBezTo>
                    <a:pt x="133" y="0"/>
                    <a:pt x="104" y="29"/>
                    <a:pt x="10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30" y="74"/>
                    <a:pt x="0" y="118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45" y="618"/>
                    <a:pt x="74" y="618"/>
                  </a:cubicBezTo>
                  <a:cubicBezTo>
                    <a:pt x="368" y="618"/>
                    <a:pt x="368" y="618"/>
                    <a:pt x="368" y="618"/>
                  </a:cubicBezTo>
                  <a:cubicBezTo>
                    <a:pt x="413" y="618"/>
                    <a:pt x="457" y="589"/>
                    <a:pt x="457" y="545"/>
                  </a:cubicBezTo>
                  <a:cubicBezTo>
                    <a:pt x="472" y="545"/>
                    <a:pt x="472" y="545"/>
                    <a:pt x="472" y="545"/>
                  </a:cubicBezTo>
                  <a:cubicBezTo>
                    <a:pt x="516" y="545"/>
                    <a:pt x="545" y="501"/>
                    <a:pt x="545" y="471"/>
                  </a:cubicBezTo>
                  <a:cubicBezTo>
                    <a:pt x="545" y="192"/>
                    <a:pt x="545" y="192"/>
                    <a:pt x="545" y="192"/>
                  </a:cubicBezTo>
                  <a:cubicBezTo>
                    <a:pt x="545" y="147"/>
                    <a:pt x="545" y="147"/>
                    <a:pt x="545" y="147"/>
                  </a:cubicBezTo>
                  <a:lnTo>
                    <a:pt x="413" y="0"/>
                  </a:lnTo>
                  <a:close/>
                  <a:moveTo>
                    <a:pt x="368" y="589"/>
                  </a:moveTo>
                  <a:lnTo>
                    <a:pt x="368" y="589"/>
                  </a:lnTo>
                  <a:cubicBezTo>
                    <a:pt x="74" y="589"/>
                    <a:pt x="74" y="589"/>
                    <a:pt x="74" y="589"/>
                  </a:cubicBezTo>
                  <a:cubicBezTo>
                    <a:pt x="59" y="589"/>
                    <a:pt x="45" y="559"/>
                    <a:pt x="45" y="545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33"/>
                    <a:pt x="59" y="118"/>
                    <a:pt x="7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471"/>
                    <a:pt x="104" y="471"/>
                    <a:pt x="104" y="471"/>
                  </a:cubicBezTo>
                  <a:cubicBezTo>
                    <a:pt x="104" y="501"/>
                    <a:pt x="133" y="545"/>
                    <a:pt x="177" y="545"/>
                  </a:cubicBezTo>
                  <a:cubicBezTo>
                    <a:pt x="413" y="545"/>
                    <a:pt x="413" y="545"/>
                    <a:pt x="413" y="545"/>
                  </a:cubicBezTo>
                  <a:cubicBezTo>
                    <a:pt x="413" y="559"/>
                    <a:pt x="398" y="589"/>
                    <a:pt x="368" y="589"/>
                  </a:cubicBezTo>
                  <a:close/>
                  <a:moveTo>
                    <a:pt x="516" y="471"/>
                  </a:moveTo>
                  <a:lnTo>
                    <a:pt x="516" y="471"/>
                  </a:lnTo>
                  <a:cubicBezTo>
                    <a:pt x="516" y="486"/>
                    <a:pt x="486" y="501"/>
                    <a:pt x="472" y="501"/>
                  </a:cubicBezTo>
                  <a:cubicBezTo>
                    <a:pt x="177" y="501"/>
                    <a:pt x="177" y="501"/>
                    <a:pt x="177" y="501"/>
                  </a:cubicBezTo>
                  <a:cubicBezTo>
                    <a:pt x="163" y="501"/>
                    <a:pt x="133" y="486"/>
                    <a:pt x="133" y="471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59"/>
                    <a:pt x="163" y="29"/>
                    <a:pt x="177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74"/>
                    <a:pt x="368" y="118"/>
                    <a:pt x="368" y="118"/>
                  </a:cubicBezTo>
                  <a:cubicBezTo>
                    <a:pt x="368" y="147"/>
                    <a:pt x="413" y="192"/>
                    <a:pt x="457" y="192"/>
                  </a:cubicBezTo>
                  <a:cubicBezTo>
                    <a:pt x="457" y="192"/>
                    <a:pt x="472" y="192"/>
                    <a:pt x="516" y="192"/>
                  </a:cubicBezTo>
                  <a:lnTo>
                    <a:pt x="516" y="471"/>
                  </a:lnTo>
                  <a:close/>
                  <a:moveTo>
                    <a:pt x="457" y="147"/>
                  </a:moveTo>
                  <a:lnTo>
                    <a:pt x="457" y="147"/>
                  </a:lnTo>
                  <a:cubicBezTo>
                    <a:pt x="427" y="147"/>
                    <a:pt x="413" y="118"/>
                    <a:pt x="413" y="88"/>
                  </a:cubicBezTo>
                  <a:cubicBezTo>
                    <a:pt x="413" y="88"/>
                    <a:pt x="413" y="74"/>
                    <a:pt x="413" y="29"/>
                  </a:cubicBezTo>
                  <a:cubicBezTo>
                    <a:pt x="516" y="147"/>
                    <a:pt x="516" y="147"/>
                    <a:pt x="516" y="147"/>
                  </a:cubicBezTo>
                  <a:lnTo>
                    <a:pt x="457" y="147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  <a:effectLst/>
          </p:spPr>
          <p:txBody>
            <a:bodyPr wrap="none" lIns="91431" tIns="45716" rIns="91431" bIns="45716" anchor="ctr"/>
            <a:lstStyle/>
            <a:p>
              <a:pPr defTabSz="12187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2AA05B2-671F-4DCC-B435-C437F74B2058}"/>
                </a:ext>
              </a:extLst>
            </p:cNvPr>
            <p:cNvSpPr/>
            <p:nvPr/>
          </p:nvSpPr>
          <p:spPr>
            <a:xfrm>
              <a:off x="1606320" y="5416922"/>
              <a:ext cx="1440000" cy="1440160"/>
            </a:xfrm>
            <a:prstGeom prst="ellipse">
              <a:avLst/>
            </a:prstGeom>
            <a:noFill/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D12ADF-EFC9-4B5D-A430-1CAAC1F4AAA0}"/>
              </a:ext>
            </a:extLst>
          </p:cNvPr>
          <p:cNvGrpSpPr/>
          <p:nvPr/>
        </p:nvGrpSpPr>
        <p:grpSpPr>
          <a:xfrm>
            <a:off x="4429500" y="5389808"/>
            <a:ext cx="1440000" cy="1440160"/>
            <a:chOff x="4499812" y="5417840"/>
            <a:chExt cx="1440000" cy="1440160"/>
          </a:xfrm>
        </p:grpSpPr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B26A5D5D-23E7-4DAA-B829-37F625A61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554" y="5677876"/>
              <a:ext cx="1032296" cy="1032565"/>
            </a:xfrm>
            <a:custGeom>
              <a:avLst/>
              <a:gdLst>
                <a:gd name="T0" fmla="*/ 75960749 w 609"/>
                <a:gd name="T1" fmla="*/ 63149718 h 609"/>
                <a:gd name="T2" fmla="*/ 39339251 w 609"/>
                <a:gd name="T3" fmla="*/ 78678142 h 609"/>
                <a:gd name="T4" fmla="*/ 2717393 w 609"/>
                <a:gd name="T5" fmla="*/ 63149718 h 609"/>
                <a:gd name="T6" fmla="*/ 0 w 609"/>
                <a:gd name="T7" fmla="*/ 3752694 h 609"/>
                <a:gd name="T8" fmla="*/ 5435146 w 609"/>
                <a:gd name="T9" fmla="*/ 1035300 h 609"/>
                <a:gd name="T10" fmla="*/ 5435146 w 609"/>
                <a:gd name="T11" fmla="*/ 1035300 h 609"/>
                <a:gd name="T12" fmla="*/ 39339251 w 609"/>
                <a:gd name="T13" fmla="*/ 14752129 h 609"/>
                <a:gd name="T14" fmla="*/ 73113853 w 609"/>
                <a:gd name="T15" fmla="*/ 1035300 h 609"/>
                <a:gd name="T16" fmla="*/ 73113853 w 609"/>
                <a:gd name="T17" fmla="*/ 1035300 h 609"/>
                <a:gd name="T18" fmla="*/ 78678142 w 609"/>
                <a:gd name="T19" fmla="*/ 3752694 h 609"/>
                <a:gd name="T20" fmla="*/ 75960749 w 609"/>
                <a:gd name="T21" fmla="*/ 63149718 h 609"/>
                <a:gd name="T22" fmla="*/ 35715700 w 609"/>
                <a:gd name="T23" fmla="*/ 21093073 h 609"/>
                <a:gd name="T24" fmla="*/ 7246742 w 609"/>
                <a:gd name="T25" fmla="*/ 57714571 h 609"/>
                <a:gd name="T26" fmla="*/ 35715700 w 609"/>
                <a:gd name="T27" fmla="*/ 21093073 h 609"/>
                <a:gd name="T28" fmla="*/ 71302258 w 609"/>
                <a:gd name="T29" fmla="*/ 9187840 h 609"/>
                <a:gd name="T30" fmla="*/ 42962442 w 609"/>
                <a:gd name="T31" fmla="*/ 69619805 h 609"/>
                <a:gd name="T32" fmla="*/ 71302258 w 609"/>
                <a:gd name="T33" fmla="*/ 9187840 h 609"/>
                <a:gd name="T34" fmla="*/ 48526731 w 609"/>
                <a:gd name="T35" fmla="*/ 26657363 h 609"/>
                <a:gd name="T36" fmla="*/ 62114417 w 609"/>
                <a:gd name="T37" fmla="*/ 20187276 h 609"/>
                <a:gd name="T38" fmla="*/ 67678707 w 609"/>
                <a:gd name="T39" fmla="*/ 23810467 h 609"/>
                <a:gd name="T40" fmla="*/ 64961313 w 609"/>
                <a:gd name="T41" fmla="*/ 26657363 h 609"/>
                <a:gd name="T42" fmla="*/ 52150282 w 609"/>
                <a:gd name="T43" fmla="*/ 32998307 h 609"/>
                <a:gd name="T44" fmla="*/ 46585633 w 609"/>
                <a:gd name="T45" fmla="*/ 29374756 h 609"/>
                <a:gd name="T46" fmla="*/ 48526731 w 609"/>
                <a:gd name="T47" fmla="*/ 39339251 h 609"/>
                <a:gd name="T48" fmla="*/ 48526731 w 609"/>
                <a:gd name="T49" fmla="*/ 39339251 h 609"/>
                <a:gd name="T50" fmla="*/ 62114417 w 609"/>
                <a:gd name="T51" fmla="*/ 33904105 h 609"/>
                <a:gd name="T52" fmla="*/ 67678707 w 609"/>
                <a:gd name="T53" fmla="*/ 36621498 h 609"/>
                <a:gd name="T54" fmla="*/ 52150282 w 609"/>
                <a:gd name="T55" fmla="*/ 46715136 h 609"/>
                <a:gd name="T56" fmla="*/ 50338687 w 609"/>
                <a:gd name="T57" fmla="*/ 46715136 h 609"/>
                <a:gd name="T58" fmla="*/ 48526731 w 609"/>
                <a:gd name="T59" fmla="*/ 39339251 h 609"/>
                <a:gd name="T60" fmla="*/ 48526731 w 609"/>
                <a:gd name="T61" fmla="*/ 53056080 h 609"/>
                <a:gd name="T62" fmla="*/ 62114417 w 609"/>
                <a:gd name="T63" fmla="*/ 46715136 h 609"/>
                <a:gd name="T64" fmla="*/ 64055516 w 609"/>
                <a:gd name="T65" fmla="*/ 46715136 h 609"/>
                <a:gd name="T66" fmla="*/ 64961313 w 609"/>
                <a:gd name="T67" fmla="*/ 53961878 h 609"/>
                <a:gd name="T68" fmla="*/ 52150282 w 609"/>
                <a:gd name="T69" fmla="*/ 59526167 h 609"/>
                <a:gd name="T70" fmla="*/ 50338687 w 609"/>
                <a:gd name="T71" fmla="*/ 60431965 h 609"/>
                <a:gd name="T72" fmla="*/ 48526731 w 609"/>
                <a:gd name="T73" fmla="*/ 53056080 h 609"/>
                <a:gd name="T74" fmla="*/ 14622627 w 609"/>
                <a:gd name="T75" fmla="*/ 20187276 h 609"/>
                <a:gd name="T76" fmla="*/ 16434582 w 609"/>
                <a:gd name="T77" fmla="*/ 20187276 h 609"/>
                <a:gd name="T78" fmla="*/ 30151411 w 609"/>
                <a:gd name="T79" fmla="*/ 26657363 h 609"/>
                <a:gd name="T80" fmla="*/ 28339815 w 609"/>
                <a:gd name="T81" fmla="*/ 32998307 h 609"/>
                <a:gd name="T82" fmla="*/ 26527860 w 609"/>
                <a:gd name="T83" fmla="*/ 32998307 h 609"/>
                <a:gd name="T84" fmla="*/ 13716829 w 609"/>
                <a:gd name="T85" fmla="*/ 26657363 h 609"/>
                <a:gd name="T86" fmla="*/ 14622627 w 609"/>
                <a:gd name="T87" fmla="*/ 20187276 h 609"/>
                <a:gd name="T88" fmla="*/ 14622627 w 609"/>
                <a:gd name="T89" fmla="*/ 32998307 h 609"/>
                <a:gd name="T90" fmla="*/ 16434582 w 609"/>
                <a:gd name="T91" fmla="*/ 33904105 h 609"/>
                <a:gd name="T92" fmla="*/ 30151411 w 609"/>
                <a:gd name="T93" fmla="*/ 39339251 h 609"/>
                <a:gd name="T94" fmla="*/ 28339815 w 609"/>
                <a:gd name="T95" fmla="*/ 46715136 h 609"/>
                <a:gd name="T96" fmla="*/ 26527860 w 609"/>
                <a:gd name="T97" fmla="*/ 46715136 h 609"/>
                <a:gd name="T98" fmla="*/ 13716829 w 609"/>
                <a:gd name="T99" fmla="*/ 40245049 h 609"/>
                <a:gd name="T100" fmla="*/ 14622627 w 609"/>
                <a:gd name="T101" fmla="*/ 32998307 h 609"/>
                <a:gd name="T102" fmla="*/ 14622627 w 609"/>
                <a:gd name="T103" fmla="*/ 46715136 h 609"/>
                <a:gd name="T104" fmla="*/ 16434582 w 609"/>
                <a:gd name="T105" fmla="*/ 46715136 h 609"/>
                <a:gd name="T106" fmla="*/ 30151411 w 609"/>
                <a:gd name="T107" fmla="*/ 53056080 h 609"/>
                <a:gd name="T108" fmla="*/ 28339815 w 609"/>
                <a:gd name="T109" fmla="*/ 60431965 h 609"/>
                <a:gd name="T110" fmla="*/ 26527860 w 609"/>
                <a:gd name="T111" fmla="*/ 59526167 h 609"/>
                <a:gd name="T112" fmla="*/ 13716829 w 609"/>
                <a:gd name="T113" fmla="*/ 53961878 h 609"/>
                <a:gd name="T114" fmla="*/ 14622627 w 609"/>
                <a:gd name="T115" fmla="*/ 46715136 h 60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609" h="609">
                  <a:moveTo>
                    <a:pt x="587" y="488"/>
                  </a:moveTo>
                  <a:lnTo>
                    <a:pt x="587" y="488"/>
                  </a:lnTo>
                  <a:cubicBezTo>
                    <a:pt x="318" y="601"/>
                    <a:pt x="318" y="601"/>
                    <a:pt x="318" y="601"/>
                  </a:cubicBezTo>
                  <a:cubicBezTo>
                    <a:pt x="311" y="608"/>
                    <a:pt x="311" y="608"/>
                    <a:pt x="304" y="608"/>
                  </a:cubicBezTo>
                  <a:cubicBezTo>
                    <a:pt x="297" y="608"/>
                    <a:pt x="297" y="608"/>
                    <a:pt x="290" y="601"/>
                  </a:cubicBezTo>
                  <a:cubicBezTo>
                    <a:pt x="21" y="488"/>
                    <a:pt x="21" y="488"/>
                    <a:pt x="21" y="488"/>
                  </a:cubicBezTo>
                  <a:cubicBezTo>
                    <a:pt x="7" y="488"/>
                    <a:pt x="0" y="474"/>
                    <a:pt x="0" y="46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5"/>
                    <a:pt x="14" y="0"/>
                    <a:pt x="28" y="0"/>
                  </a:cubicBezTo>
                  <a:cubicBezTo>
                    <a:pt x="35" y="0"/>
                    <a:pt x="35" y="0"/>
                    <a:pt x="42" y="8"/>
                  </a:cubicBezTo>
                  <a:cubicBezTo>
                    <a:pt x="304" y="114"/>
                    <a:pt x="304" y="114"/>
                    <a:pt x="304" y="114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72" y="0"/>
                    <a:pt x="572" y="0"/>
                    <a:pt x="579" y="0"/>
                  </a:cubicBezTo>
                  <a:cubicBezTo>
                    <a:pt x="594" y="0"/>
                    <a:pt x="608" y="15"/>
                    <a:pt x="608" y="29"/>
                  </a:cubicBezTo>
                  <a:cubicBezTo>
                    <a:pt x="608" y="467"/>
                    <a:pt x="608" y="467"/>
                    <a:pt x="608" y="467"/>
                  </a:cubicBezTo>
                  <a:cubicBezTo>
                    <a:pt x="608" y="474"/>
                    <a:pt x="601" y="488"/>
                    <a:pt x="587" y="488"/>
                  </a:cubicBezTo>
                  <a:close/>
                  <a:moveTo>
                    <a:pt x="276" y="163"/>
                  </a:moveTo>
                  <a:lnTo>
                    <a:pt x="276" y="163"/>
                  </a:lnTo>
                  <a:cubicBezTo>
                    <a:pt x="56" y="71"/>
                    <a:pt x="56" y="71"/>
                    <a:pt x="56" y="71"/>
                  </a:cubicBezTo>
                  <a:cubicBezTo>
                    <a:pt x="56" y="446"/>
                    <a:pt x="56" y="446"/>
                    <a:pt x="56" y="446"/>
                  </a:cubicBezTo>
                  <a:cubicBezTo>
                    <a:pt x="276" y="538"/>
                    <a:pt x="276" y="538"/>
                    <a:pt x="276" y="538"/>
                  </a:cubicBezTo>
                  <a:lnTo>
                    <a:pt x="276" y="163"/>
                  </a:lnTo>
                  <a:close/>
                  <a:moveTo>
                    <a:pt x="551" y="71"/>
                  </a:moveTo>
                  <a:lnTo>
                    <a:pt x="551" y="71"/>
                  </a:lnTo>
                  <a:cubicBezTo>
                    <a:pt x="332" y="163"/>
                    <a:pt x="332" y="163"/>
                    <a:pt x="332" y="163"/>
                  </a:cubicBezTo>
                  <a:cubicBezTo>
                    <a:pt x="332" y="538"/>
                    <a:pt x="332" y="538"/>
                    <a:pt x="332" y="538"/>
                  </a:cubicBezTo>
                  <a:cubicBezTo>
                    <a:pt x="551" y="446"/>
                    <a:pt x="551" y="446"/>
                    <a:pt x="551" y="446"/>
                  </a:cubicBezTo>
                  <a:lnTo>
                    <a:pt x="551" y="71"/>
                  </a:lnTo>
                  <a:close/>
                  <a:moveTo>
                    <a:pt x="375" y="206"/>
                  </a:moveTo>
                  <a:lnTo>
                    <a:pt x="375" y="206"/>
                  </a:lnTo>
                  <a:cubicBezTo>
                    <a:pt x="480" y="156"/>
                    <a:pt x="480" y="156"/>
                    <a:pt x="480" y="156"/>
                  </a:cubicBezTo>
                  <a:cubicBezTo>
                    <a:pt x="488" y="156"/>
                    <a:pt x="488" y="156"/>
                    <a:pt x="495" y="156"/>
                  </a:cubicBezTo>
                  <a:cubicBezTo>
                    <a:pt x="509" y="156"/>
                    <a:pt x="523" y="163"/>
                    <a:pt x="523" y="184"/>
                  </a:cubicBezTo>
                  <a:cubicBezTo>
                    <a:pt x="523" y="191"/>
                    <a:pt x="516" y="206"/>
                    <a:pt x="502" y="206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396" y="255"/>
                    <a:pt x="396" y="255"/>
                    <a:pt x="389" y="255"/>
                  </a:cubicBezTo>
                  <a:cubicBezTo>
                    <a:pt x="375" y="255"/>
                    <a:pt x="360" y="248"/>
                    <a:pt x="360" y="227"/>
                  </a:cubicBezTo>
                  <a:cubicBezTo>
                    <a:pt x="360" y="220"/>
                    <a:pt x="367" y="206"/>
                    <a:pt x="375" y="206"/>
                  </a:cubicBezTo>
                  <a:close/>
                  <a:moveTo>
                    <a:pt x="375" y="304"/>
                  </a:moveTo>
                  <a:lnTo>
                    <a:pt x="375" y="304"/>
                  </a:lnTo>
                  <a:cubicBezTo>
                    <a:pt x="480" y="262"/>
                    <a:pt x="480" y="262"/>
                    <a:pt x="480" y="262"/>
                  </a:cubicBezTo>
                  <a:cubicBezTo>
                    <a:pt x="488" y="255"/>
                    <a:pt x="488" y="255"/>
                    <a:pt x="495" y="255"/>
                  </a:cubicBezTo>
                  <a:cubicBezTo>
                    <a:pt x="509" y="255"/>
                    <a:pt x="523" y="269"/>
                    <a:pt x="523" y="283"/>
                  </a:cubicBezTo>
                  <a:cubicBezTo>
                    <a:pt x="523" y="297"/>
                    <a:pt x="516" y="304"/>
                    <a:pt x="502" y="311"/>
                  </a:cubicBezTo>
                  <a:cubicBezTo>
                    <a:pt x="403" y="361"/>
                    <a:pt x="403" y="361"/>
                    <a:pt x="403" y="361"/>
                  </a:cubicBezTo>
                  <a:cubicBezTo>
                    <a:pt x="396" y="361"/>
                    <a:pt x="396" y="361"/>
                    <a:pt x="389" y="361"/>
                  </a:cubicBezTo>
                  <a:cubicBezTo>
                    <a:pt x="375" y="361"/>
                    <a:pt x="360" y="347"/>
                    <a:pt x="360" y="333"/>
                  </a:cubicBezTo>
                  <a:cubicBezTo>
                    <a:pt x="360" y="319"/>
                    <a:pt x="367" y="311"/>
                    <a:pt x="375" y="304"/>
                  </a:cubicBezTo>
                  <a:close/>
                  <a:moveTo>
                    <a:pt x="375" y="410"/>
                  </a:moveTo>
                  <a:lnTo>
                    <a:pt x="375" y="410"/>
                  </a:lnTo>
                  <a:cubicBezTo>
                    <a:pt x="480" y="361"/>
                    <a:pt x="480" y="361"/>
                    <a:pt x="480" y="361"/>
                  </a:cubicBezTo>
                  <a:cubicBezTo>
                    <a:pt x="488" y="361"/>
                    <a:pt x="488" y="361"/>
                    <a:pt x="495" y="361"/>
                  </a:cubicBezTo>
                  <a:cubicBezTo>
                    <a:pt x="509" y="361"/>
                    <a:pt x="523" y="375"/>
                    <a:pt x="523" y="389"/>
                  </a:cubicBezTo>
                  <a:cubicBezTo>
                    <a:pt x="523" y="403"/>
                    <a:pt x="516" y="410"/>
                    <a:pt x="502" y="417"/>
                  </a:cubicBezTo>
                  <a:cubicBezTo>
                    <a:pt x="403" y="460"/>
                    <a:pt x="403" y="460"/>
                    <a:pt x="403" y="460"/>
                  </a:cubicBezTo>
                  <a:cubicBezTo>
                    <a:pt x="396" y="467"/>
                    <a:pt x="396" y="467"/>
                    <a:pt x="389" y="467"/>
                  </a:cubicBezTo>
                  <a:cubicBezTo>
                    <a:pt x="375" y="467"/>
                    <a:pt x="360" y="453"/>
                    <a:pt x="360" y="439"/>
                  </a:cubicBezTo>
                  <a:cubicBezTo>
                    <a:pt x="360" y="425"/>
                    <a:pt x="367" y="417"/>
                    <a:pt x="375" y="410"/>
                  </a:cubicBezTo>
                  <a:close/>
                  <a:moveTo>
                    <a:pt x="113" y="156"/>
                  </a:moveTo>
                  <a:lnTo>
                    <a:pt x="113" y="156"/>
                  </a:lnTo>
                  <a:cubicBezTo>
                    <a:pt x="120" y="156"/>
                    <a:pt x="120" y="156"/>
                    <a:pt x="127" y="156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40" y="206"/>
                    <a:pt x="247" y="220"/>
                    <a:pt x="247" y="227"/>
                  </a:cubicBezTo>
                  <a:cubicBezTo>
                    <a:pt x="247" y="248"/>
                    <a:pt x="233" y="255"/>
                    <a:pt x="219" y="255"/>
                  </a:cubicBezTo>
                  <a:cubicBezTo>
                    <a:pt x="212" y="255"/>
                    <a:pt x="212" y="255"/>
                    <a:pt x="205" y="255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92" y="206"/>
                    <a:pt x="85" y="191"/>
                    <a:pt x="85" y="184"/>
                  </a:cubicBezTo>
                  <a:cubicBezTo>
                    <a:pt x="85" y="163"/>
                    <a:pt x="99" y="156"/>
                    <a:pt x="113" y="156"/>
                  </a:cubicBezTo>
                  <a:close/>
                  <a:moveTo>
                    <a:pt x="113" y="255"/>
                  </a:moveTo>
                  <a:lnTo>
                    <a:pt x="113" y="255"/>
                  </a:lnTo>
                  <a:cubicBezTo>
                    <a:pt x="120" y="255"/>
                    <a:pt x="120" y="255"/>
                    <a:pt x="127" y="262"/>
                  </a:cubicBezTo>
                  <a:cubicBezTo>
                    <a:pt x="233" y="304"/>
                    <a:pt x="233" y="304"/>
                    <a:pt x="233" y="304"/>
                  </a:cubicBezTo>
                  <a:cubicBezTo>
                    <a:pt x="240" y="311"/>
                    <a:pt x="247" y="319"/>
                    <a:pt x="247" y="333"/>
                  </a:cubicBezTo>
                  <a:cubicBezTo>
                    <a:pt x="247" y="347"/>
                    <a:pt x="233" y="361"/>
                    <a:pt x="219" y="361"/>
                  </a:cubicBezTo>
                  <a:cubicBezTo>
                    <a:pt x="212" y="361"/>
                    <a:pt x="212" y="361"/>
                    <a:pt x="205" y="361"/>
                  </a:cubicBezTo>
                  <a:cubicBezTo>
                    <a:pt x="106" y="311"/>
                    <a:pt x="106" y="311"/>
                    <a:pt x="106" y="311"/>
                  </a:cubicBezTo>
                  <a:cubicBezTo>
                    <a:pt x="92" y="304"/>
                    <a:pt x="85" y="297"/>
                    <a:pt x="85" y="283"/>
                  </a:cubicBezTo>
                  <a:cubicBezTo>
                    <a:pt x="85" y="269"/>
                    <a:pt x="99" y="255"/>
                    <a:pt x="113" y="255"/>
                  </a:cubicBezTo>
                  <a:close/>
                  <a:moveTo>
                    <a:pt x="113" y="361"/>
                  </a:moveTo>
                  <a:lnTo>
                    <a:pt x="113" y="361"/>
                  </a:lnTo>
                  <a:cubicBezTo>
                    <a:pt x="120" y="361"/>
                    <a:pt x="120" y="361"/>
                    <a:pt x="127" y="361"/>
                  </a:cubicBezTo>
                  <a:cubicBezTo>
                    <a:pt x="233" y="410"/>
                    <a:pt x="233" y="410"/>
                    <a:pt x="233" y="410"/>
                  </a:cubicBezTo>
                  <a:cubicBezTo>
                    <a:pt x="240" y="417"/>
                    <a:pt x="247" y="425"/>
                    <a:pt x="247" y="439"/>
                  </a:cubicBezTo>
                  <a:cubicBezTo>
                    <a:pt x="247" y="453"/>
                    <a:pt x="233" y="467"/>
                    <a:pt x="219" y="467"/>
                  </a:cubicBezTo>
                  <a:cubicBezTo>
                    <a:pt x="212" y="467"/>
                    <a:pt x="212" y="467"/>
                    <a:pt x="205" y="460"/>
                  </a:cubicBezTo>
                  <a:cubicBezTo>
                    <a:pt x="106" y="417"/>
                    <a:pt x="106" y="417"/>
                    <a:pt x="106" y="417"/>
                  </a:cubicBezTo>
                  <a:cubicBezTo>
                    <a:pt x="92" y="410"/>
                    <a:pt x="85" y="403"/>
                    <a:pt x="85" y="389"/>
                  </a:cubicBezTo>
                  <a:cubicBezTo>
                    <a:pt x="85" y="375"/>
                    <a:pt x="99" y="361"/>
                    <a:pt x="113" y="361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txBody>
            <a:bodyPr wrap="none" anchor="ctr"/>
            <a:lstStyle/>
            <a:p>
              <a:pPr defTabSz="12187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A350ED67-DBC4-414C-A9F9-EAF818F630B1}"/>
                </a:ext>
              </a:extLst>
            </p:cNvPr>
            <p:cNvSpPr/>
            <p:nvPr/>
          </p:nvSpPr>
          <p:spPr>
            <a:xfrm>
              <a:off x="4499812" y="5417840"/>
              <a:ext cx="1440000" cy="1440160"/>
            </a:xfrm>
            <a:prstGeom prst="ellipse">
              <a:avLst/>
            </a:prstGeom>
            <a:noFill/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D065D1C-6513-4641-8DDB-9200FA5769BD}"/>
              </a:ext>
            </a:extLst>
          </p:cNvPr>
          <p:cNvGrpSpPr/>
          <p:nvPr/>
        </p:nvGrpSpPr>
        <p:grpSpPr>
          <a:xfrm>
            <a:off x="7110150" y="5416922"/>
            <a:ext cx="1440000" cy="1440160"/>
            <a:chOff x="7110150" y="5416922"/>
            <a:chExt cx="1440000" cy="1440160"/>
          </a:xfrm>
        </p:grpSpPr>
        <p:grpSp>
          <p:nvGrpSpPr>
            <p:cNvPr id="199" name="Group 176">
              <a:extLst>
                <a:ext uri="{FF2B5EF4-FFF2-40B4-BE49-F238E27FC236}">
                  <a16:creationId xmlns:a16="http://schemas.microsoft.com/office/drawing/2014/main" id="{B87124E9-7620-4CE3-BBAD-F4FDBA0C069E}"/>
                </a:ext>
              </a:extLst>
            </p:cNvPr>
            <p:cNvGrpSpPr/>
            <p:nvPr/>
          </p:nvGrpSpPr>
          <p:grpSpPr>
            <a:xfrm>
              <a:off x="7257951" y="5677876"/>
              <a:ext cx="1070297" cy="1070576"/>
              <a:chOff x="8780463" y="1906588"/>
              <a:chExt cx="360363" cy="360363"/>
            </a:xfrm>
            <a:solidFill>
              <a:srgbClr val="1F4E79"/>
            </a:solidFill>
          </p:grpSpPr>
          <p:sp>
            <p:nvSpPr>
              <p:cNvPr id="201" name="Freeform 93">
                <a:extLst>
                  <a:ext uri="{FF2B5EF4-FFF2-40B4-BE49-F238E27FC236}">
                    <a16:creationId xmlns:a16="http://schemas.microsoft.com/office/drawing/2014/main" id="{605ED4B4-4E7C-49A8-A2A0-638346BFC4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2" name="Freeform 94">
                <a:extLst>
                  <a:ext uri="{FF2B5EF4-FFF2-40B4-BE49-F238E27FC236}">
                    <a16:creationId xmlns:a16="http://schemas.microsoft.com/office/drawing/2014/main" id="{A2A0CE28-97FB-4DC9-A64D-835A4D3E5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3" name="Freeform 95">
                <a:extLst>
                  <a:ext uri="{FF2B5EF4-FFF2-40B4-BE49-F238E27FC236}">
                    <a16:creationId xmlns:a16="http://schemas.microsoft.com/office/drawing/2014/main" id="{9877CA04-4E86-4CA4-9929-4DF9518864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4" name="Freeform 96">
                <a:extLst>
                  <a:ext uri="{FF2B5EF4-FFF2-40B4-BE49-F238E27FC236}">
                    <a16:creationId xmlns:a16="http://schemas.microsoft.com/office/drawing/2014/main" id="{0D7A01F0-F9A8-4580-9193-1B892D8FBF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5" name="Freeform 97">
                <a:extLst>
                  <a:ext uri="{FF2B5EF4-FFF2-40B4-BE49-F238E27FC236}">
                    <a16:creationId xmlns:a16="http://schemas.microsoft.com/office/drawing/2014/main" id="{35112C23-2624-4FC4-B992-EEAA3C21D2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6" name="Freeform 98">
                <a:extLst>
                  <a:ext uri="{FF2B5EF4-FFF2-40B4-BE49-F238E27FC236}">
                    <a16:creationId xmlns:a16="http://schemas.microsoft.com/office/drawing/2014/main" id="{ABA8F370-3ED2-4149-9ADF-65A0CE0AF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8773">
                  <a:defRPr/>
                </a:pPr>
                <a:endParaRPr 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0AA0832C-4FE1-4523-9470-5DA832628F4B}"/>
                </a:ext>
              </a:extLst>
            </p:cNvPr>
            <p:cNvSpPr/>
            <p:nvPr/>
          </p:nvSpPr>
          <p:spPr>
            <a:xfrm>
              <a:off x="7110150" y="5416922"/>
              <a:ext cx="1440000" cy="1440160"/>
            </a:xfrm>
            <a:prstGeom prst="ellipse">
              <a:avLst/>
            </a:prstGeom>
            <a:noFill/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C95E05-392B-466A-986D-8BF8DDBE75E0}"/>
              </a:ext>
            </a:extLst>
          </p:cNvPr>
          <p:cNvGrpSpPr/>
          <p:nvPr/>
        </p:nvGrpSpPr>
        <p:grpSpPr>
          <a:xfrm>
            <a:off x="9557215" y="5389808"/>
            <a:ext cx="1440000" cy="1440160"/>
            <a:chOff x="9415495" y="5417840"/>
            <a:chExt cx="1440000" cy="1440160"/>
          </a:xfrm>
        </p:grpSpPr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2B33BE93-7E58-4FB2-9FA0-08E76DDFA0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0117" y="5699828"/>
              <a:ext cx="1070756" cy="927101"/>
            </a:xfrm>
            <a:custGeom>
              <a:avLst/>
              <a:gdLst>
                <a:gd name="T0" fmla="*/ 401638 w 123"/>
                <a:gd name="T1" fmla="*/ 324919 h 107"/>
                <a:gd name="T2" fmla="*/ 375515 w 123"/>
                <a:gd name="T3" fmla="*/ 347663 h 107"/>
                <a:gd name="T4" fmla="*/ 349392 w 123"/>
                <a:gd name="T5" fmla="*/ 324919 h 107"/>
                <a:gd name="T6" fmla="*/ 375515 w 123"/>
                <a:gd name="T7" fmla="*/ 272932 h 107"/>
                <a:gd name="T8" fmla="*/ 401638 w 123"/>
                <a:gd name="T9" fmla="*/ 324919 h 107"/>
                <a:gd name="T10" fmla="*/ 362454 w 123"/>
                <a:gd name="T11" fmla="*/ 136466 h 107"/>
                <a:gd name="T12" fmla="*/ 362454 w 123"/>
                <a:gd name="T13" fmla="*/ 250187 h 107"/>
                <a:gd name="T14" fmla="*/ 375515 w 123"/>
                <a:gd name="T15" fmla="*/ 259935 h 107"/>
                <a:gd name="T16" fmla="*/ 388577 w 123"/>
                <a:gd name="T17" fmla="*/ 250187 h 107"/>
                <a:gd name="T18" fmla="*/ 388577 w 123"/>
                <a:gd name="T19" fmla="*/ 136466 h 107"/>
                <a:gd name="T20" fmla="*/ 375515 w 123"/>
                <a:gd name="T21" fmla="*/ 123469 h 107"/>
                <a:gd name="T22" fmla="*/ 362454 w 123"/>
                <a:gd name="T23" fmla="*/ 136466 h 107"/>
                <a:gd name="T24" fmla="*/ 372250 w 123"/>
                <a:gd name="T25" fmla="*/ 110472 h 107"/>
                <a:gd name="T26" fmla="*/ 339596 w 123"/>
                <a:gd name="T27" fmla="*/ 116971 h 107"/>
                <a:gd name="T28" fmla="*/ 339596 w 123"/>
                <a:gd name="T29" fmla="*/ 224194 h 107"/>
                <a:gd name="T30" fmla="*/ 199186 w 123"/>
                <a:gd name="T31" fmla="*/ 285928 h 107"/>
                <a:gd name="T32" fmla="*/ 62042 w 123"/>
                <a:gd name="T33" fmla="*/ 224194 h 107"/>
                <a:gd name="T34" fmla="*/ 62042 w 123"/>
                <a:gd name="T35" fmla="*/ 116971 h 107"/>
                <a:gd name="T36" fmla="*/ 29388 w 123"/>
                <a:gd name="T37" fmla="*/ 110472 h 107"/>
                <a:gd name="T38" fmla="*/ 0 w 123"/>
                <a:gd name="T39" fmla="*/ 74731 h 107"/>
                <a:gd name="T40" fmla="*/ 29388 w 123"/>
                <a:gd name="T41" fmla="*/ 38990 h 107"/>
                <a:gd name="T42" fmla="*/ 192656 w 123"/>
                <a:gd name="T43" fmla="*/ 0 h 107"/>
                <a:gd name="T44" fmla="*/ 199186 w 123"/>
                <a:gd name="T45" fmla="*/ 0 h 107"/>
                <a:gd name="T46" fmla="*/ 208982 w 123"/>
                <a:gd name="T47" fmla="*/ 0 h 107"/>
                <a:gd name="T48" fmla="*/ 372250 w 123"/>
                <a:gd name="T49" fmla="*/ 38990 h 107"/>
                <a:gd name="T50" fmla="*/ 401638 w 123"/>
                <a:gd name="T51" fmla="*/ 74731 h 107"/>
                <a:gd name="T52" fmla="*/ 372250 w 123"/>
                <a:gd name="T53" fmla="*/ 110472 h 107"/>
                <a:gd name="T54" fmla="*/ 313474 w 123"/>
                <a:gd name="T55" fmla="*/ 123469 h 107"/>
                <a:gd name="T56" fmla="*/ 208982 w 123"/>
                <a:gd name="T57" fmla="*/ 149463 h 107"/>
                <a:gd name="T58" fmla="*/ 199186 w 123"/>
                <a:gd name="T59" fmla="*/ 149463 h 107"/>
                <a:gd name="T60" fmla="*/ 192656 w 123"/>
                <a:gd name="T61" fmla="*/ 149463 h 107"/>
                <a:gd name="T62" fmla="*/ 88164 w 123"/>
                <a:gd name="T63" fmla="*/ 123469 h 107"/>
                <a:gd name="T64" fmla="*/ 88164 w 123"/>
                <a:gd name="T65" fmla="*/ 224194 h 107"/>
                <a:gd name="T66" fmla="*/ 199186 w 123"/>
                <a:gd name="T67" fmla="*/ 259935 h 107"/>
                <a:gd name="T68" fmla="*/ 313474 w 123"/>
                <a:gd name="T69" fmla="*/ 224194 h 107"/>
                <a:gd name="T70" fmla="*/ 313474 w 123"/>
                <a:gd name="T71" fmla="*/ 123469 h 107"/>
                <a:gd name="T72" fmla="*/ 365719 w 123"/>
                <a:gd name="T73" fmla="*/ 87728 h 107"/>
                <a:gd name="T74" fmla="*/ 375515 w 123"/>
                <a:gd name="T75" fmla="*/ 74731 h 107"/>
                <a:gd name="T76" fmla="*/ 365719 w 123"/>
                <a:gd name="T77" fmla="*/ 61735 h 107"/>
                <a:gd name="T78" fmla="*/ 202452 w 123"/>
                <a:gd name="T79" fmla="*/ 25993 h 107"/>
                <a:gd name="T80" fmla="*/ 199186 w 123"/>
                <a:gd name="T81" fmla="*/ 22744 h 107"/>
                <a:gd name="T82" fmla="*/ 199186 w 123"/>
                <a:gd name="T83" fmla="*/ 25993 h 107"/>
                <a:gd name="T84" fmla="*/ 35919 w 123"/>
                <a:gd name="T85" fmla="*/ 61735 h 107"/>
                <a:gd name="T86" fmla="*/ 26123 w 123"/>
                <a:gd name="T87" fmla="*/ 74731 h 107"/>
                <a:gd name="T88" fmla="*/ 35919 w 123"/>
                <a:gd name="T89" fmla="*/ 87728 h 107"/>
                <a:gd name="T90" fmla="*/ 199186 w 123"/>
                <a:gd name="T91" fmla="*/ 123469 h 107"/>
                <a:gd name="T92" fmla="*/ 199186 w 123"/>
                <a:gd name="T93" fmla="*/ 123469 h 107"/>
                <a:gd name="T94" fmla="*/ 202452 w 123"/>
                <a:gd name="T95" fmla="*/ 123469 h 107"/>
                <a:gd name="T96" fmla="*/ 365719 w 123"/>
                <a:gd name="T97" fmla="*/ 87728 h 107"/>
                <a:gd name="T98" fmla="*/ 365719 w 123"/>
                <a:gd name="T99" fmla="*/ 87728 h 107"/>
                <a:gd name="T100" fmla="*/ 365719 w 123"/>
                <a:gd name="T101" fmla="*/ 87728 h 1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3" h="107">
                  <a:moveTo>
                    <a:pt x="123" y="100"/>
                  </a:moveTo>
                  <a:cubicBezTo>
                    <a:pt x="123" y="104"/>
                    <a:pt x="119" y="107"/>
                    <a:pt x="115" y="107"/>
                  </a:cubicBezTo>
                  <a:cubicBezTo>
                    <a:pt x="111" y="107"/>
                    <a:pt x="107" y="104"/>
                    <a:pt x="107" y="100"/>
                  </a:cubicBezTo>
                  <a:cubicBezTo>
                    <a:pt x="107" y="95"/>
                    <a:pt x="111" y="84"/>
                    <a:pt x="115" y="84"/>
                  </a:cubicBezTo>
                  <a:cubicBezTo>
                    <a:pt x="119" y="84"/>
                    <a:pt x="123" y="95"/>
                    <a:pt x="123" y="100"/>
                  </a:cubicBezTo>
                  <a:close/>
                  <a:moveTo>
                    <a:pt x="111" y="42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1" y="79"/>
                    <a:pt x="113" y="80"/>
                    <a:pt x="115" y="80"/>
                  </a:cubicBezTo>
                  <a:cubicBezTo>
                    <a:pt x="117" y="80"/>
                    <a:pt x="119" y="79"/>
                    <a:pt x="119" y="77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0"/>
                    <a:pt x="117" y="38"/>
                    <a:pt x="115" y="38"/>
                  </a:cubicBezTo>
                  <a:cubicBezTo>
                    <a:pt x="113" y="38"/>
                    <a:pt x="111" y="40"/>
                    <a:pt x="111" y="42"/>
                  </a:cubicBezTo>
                  <a:close/>
                  <a:moveTo>
                    <a:pt x="114" y="34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79"/>
                    <a:pt x="92" y="88"/>
                    <a:pt x="61" y="88"/>
                  </a:cubicBezTo>
                  <a:cubicBezTo>
                    <a:pt x="31" y="88"/>
                    <a:pt x="19" y="79"/>
                    <a:pt x="19" y="69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3"/>
                    <a:pt x="0" y="28"/>
                    <a:pt x="0" y="23"/>
                  </a:cubicBezTo>
                  <a:cubicBezTo>
                    <a:pt x="0" y="17"/>
                    <a:pt x="4" y="13"/>
                    <a:pt x="9" y="1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9" y="13"/>
                    <a:pt x="123" y="17"/>
                    <a:pt x="123" y="23"/>
                  </a:cubicBezTo>
                  <a:cubicBezTo>
                    <a:pt x="123" y="28"/>
                    <a:pt x="119" y="33"/>
                    <a:pt x="114" y="34"/>
                  </a:cubicBezTo>
                  <a:close/>
                  <a:moveTo>
                    <a:pt x="96" y="38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2" y="46"/>
                    <a:pt x="61" y="46"/>
                  </a:cubicBezTo>
                  <a:cubicBezTo>
                    <a:pt x="61" y="46"/>
                    <a:pt x="60" y="46"/>
                    <a:pt x="59" y="46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73"/>
                    <a:pt x="38" y="80"/>
                    <a:pt x="61" y="80"/>
                  </a:cubicBezTo>
                  <a:cubicBezTo>
                    <a:pt x="84" y="80"/>
                    <a:pt x="96" y="73"/>
                    <a:pt x="96" y="69"/>
                  </a:cubicBezTo>
                  <a:lnTo>
                    <a:pt x="96" y="38"/>
                  </a:lnTo>
                  <a:close/>
                  <a:moveTo>
                    <a:pt x="112" y="27"/>
                  </a:moveTo>
                  <a:cubicBezTo>
                    <a:pt x="114" y="26"/>
                    <a:pt x="115" y="25"/>
                    <a:pt x="115" y="23"/>
                  </a:cubicBezTo>
                  <a:cubicBezTo>
                    <a:pt x="115" y="21"/>
                    <a:pt x="114" y="19"/>
                    <a:pt x="112" y="1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1"/>
                    <a:pt x="8" y="23"/>
                  </a:cubicBezTo>
                  <a:cubicBezTo>
                    <a:pt x="8" y="25"/>
                    <a:pt x="9" y="26"/>
                    <a:pt x="11" y="2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112" y="27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</a:path>
              </a:pathLst>
            </a:custGeom>
            <a:solidFill>
              <a:srgbClr val="1F4E79"/>
            </a:solidFill>
            <a:ln>
              <a:noFill/>
            </a:ln>
          </p:spPr>
          <p:txBody>
            <a:bodyPr lIns="243755" tIns="121877" rIns="243755" bIns="121877"/>
            <a:lstStyle/>
            <a:p>
              <a:pPr defTabSz="12187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2C139E27-310B-4CB2-ABAD-F413DBA66553}"/>
                </a:ext>
              </a:extLst>
            </p:cNvPr>
            <p:cNvSpPr/>
            <p:nvPr/>
          </p:nvSpPr>
          <p:spPr>
            <a:xfrm>
              <a:off x="9415495" y="5417840"/>
              <a:ext cx="1440000" cy="1440160"/>
            </a:xfrm>
            <a:prstGeom prst="ellipse">
              <a:avLst/>
            </a:prstGeom>
            <a:noFill/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96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B4BAF1-D4E4-40BA-B048-9A8A3F4AD520}"/>
              </a:ext>
            </a:extLst>
          </p:cNvPr>
          <p:cNvSpPr txBox="1"/>
          <p:nvPr/>
        </p:nvSpPr>
        <p:spPr>
          <a:xfrm>
            <a:off x="327263" y="1393899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3A4F602-B749-4776-B4EC-52537C1539BC}"/>
              </a:ext>
            </a:extLst>
          </p:cNvPr>
          <p:cNvGrpSpPr/>
          <p:nvPr/>
        </p:nvGrpSpPr>
        <p:grpSpPr>
          <a:xfrm>
            <a:off x="6143951" y="3818171"/>
            <a:ext cx="168073" cy="3067213"/>
            <a:chOff x="6752524" y="65332"/>
            <a:chExt cx="153717" cy="68788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2E6684C-9182-4055-8B1B-1C2CEBFCC663}"/>
                </a:ext>
              </a:extLst>
            </p:cNvPr>
            <p:cNvCxnSpPr/>
            <p:nvPr/>
          </p:nvCxnSpPr>
          <p:spPr>
            <a:xfrm>
              <a:off x="6752524" y="86171"/>
              <a:ext cx="0" cy="6858000"/>
            </a:xfrm>
            <a:prstGeom prst="line">
              <a:avLst/>
            </a:prstGeom>
            <a:ln w="19050">
              <a:solidFill>
                <a:srgbClr val="1F38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4CEB87C-2C80-4933-84B0-B5716EC2E632}"/>
                </a:ext>
              </a:extLst>
            </p:cNvPr>
            <p:cNvCxnSpPr/>
            <p:nvPr/>
          </p:nvCxnSpPr>
          <p:spPr>
            <a:xfrm>
              <a:off x="6906241" y="65332"/>
              <a:ext cx="0" cy="6858000"/>
            </a:xfrm>
            <a:prstGeom prst="line">
              <a:avLst/>
            </a:prstGeom>
            <a:ln w="19050">
              <a:solidFill>
                <a:srgbClr val="1F38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7E53F8DB-0896-4B3C-BEE3-15025927ADA6}"/>
              </a:ext>
            </a:extLst>
          </p:cNvPr>
          <p:cNvSpPr/>
          <p:nvPr/>
        </p:nvSpPr>
        <p:spPr>
          <a:xfrm>
            <a:off x="1267656" y="2527935"/>
            <a:ext cx="1768374" cy="685041"/>
          </a:xfrm>
          <a:prstGeom prst="flowChartProcess">
            <a:avLst/>
          </a:prstGeom>
          <a:solidFill>
            <a:srgbClr val="7E7E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特征哑编码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F29B0D-D0C0-4C3D-9726-3B7796861351}"/>
              </a:ext>
            </a:extLst>
          </p:cNvPr>
          <p:cNvSpPr/>
          <p:nvPr/>
        </p:nvSpPr>
        <p:spPr>
          <a:xfrm>
            <a:off x="5279438" y="385529"/>
            <a:ext cx="3079618" cy="720000"/>
          </a:xfrm>
          <a:prstGeom prst="rect">
            <a:avLst/>
          </a:prstGeom>
          <a:solidFill>
            <a:srgbClr val="1F37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特征工程</a:t>
            </a:r>
          </a:p>
        </p:txBody>
      </p: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B1FCA73F-0BBE-4647-B66D-2C7DAFADE7B8}"/>
              </a:ext>
            </a:extLst>
          </p:cNvPr>
          <p:cNvGrpSpPr/>
          <p:nvPr/>
        </p:nvGrpSpPr>
        <p:grpSpPr>
          <a:xfrm>
            <a:off x="3036030" y="2527935"/>
            <a:ext cx="1658120" cy="685041"/>
            <a:chOff x="3036030" y="2527935"/>
            <a:chExt cx="1658120" cy="685041"/>
          </a:xfrm>
        </p:grpSpPr>
        <p:sp>
          <p:nvSpPr>
            <p:cNvPr id="36" name="流程图: 过程 35">
              <a:extLst>
                <a:ext uri="{FF2B5EF4-FFF2-40B4-BE49-F238E27FC236}">
                  <a16:creationId xmlns:a16="http://schemas.microsoft.com/office/drawing/2014/main" id="{80EE7AC9-7EF1-4AC9-A9C0-D8E9C5B2123A}"/>
                </a:ext>
              </a:extLst>
            </p:cNvPr>
            <p:cNvSpPr/>
            <p:nvPr/>
          </p:nvSpPr>
          <p:spPr>
            <a:xfrm>
              <a:off x="3253990" y="2527935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特征组合</a:t>
              </a: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1550C56-704B-4699-B007-06430A2408A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3036030" y="2870456"/>
              <a:ext cx="217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60EDF453-CEAC-4D26-85C5-D0A28C93713F}"/>
              </a:ext>
            </a:extLst>
          </p:cNvPr>
          <p:cNvGrpSpPr/>
          <p:nvPr/>
        </p:nvGrpSpPr>
        <p:grpSpPr>
          <a:xfrm>
            <a:off x="4694150" y="2527935"/>
            <a:ext cx="1946731" cy="685041"/>
            <a:chOff x="4694150" y="2527935"/>
            <a:chExt cx="1946731" cy="685041"/>
          </a:xfrm>
        </p:grpSpPr>
        <p:sp>
          <p:nvSpPr>
            <p:cNvPr id="37" name="流程图: 过程 36">
              <a:extLst>
                <a:ext uri="{FF2B5EF4-FFF2-40B4-BE49-F238E27FC236}">
                  <a16:creationId xmlns:a16="http://schemas.microsoft.com/office/drawing/2014/main" id="{C9C1C50F-A171-48C7-856E-9B0A24D9A9D6}"/>
                </a:ext>
              </a:extLst>
            </p:cNvPr>
            <p:cNvSpPr/>
            <p:nvPr/>
          </p:nvSpPr>
          <p:spPr>
            <a:xfrm>
              <a:off x="4872516" y="2527935"/>
              <a:ext cx="1768365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特征相关性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99868B5-D32A-4CE8-ACE3-96D6A137F63B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4694150" y="2870456"/>
              <a:ext cx="1783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6A28F737-E387-45A7-BC78-25C081185008}"/>
              </a:ext>
            </a:extLst>
          </p:cNvPr>
          <p:cNvGrpSpPr/>
          <p:nvPr/>
        </p:nvGrpSpPr>
        <p:grpSpPr>
          <a:xfrm>
            <a:off x="6640881" y="2527935"/>
            <a:ext cx="1618526" cy="685041"/>
            <a:chOff x="6640881" y="2527935"/>
            <a:chExt cx="1618526" cy="685041"/>
          </a:xfrm>
        </p:grpSpPr>
        <p:sp>
          <p:nvSpPr>
            <p:cNvPr id="38" name="流程图: 过程 37">
              <a:extLst>
                <a:ext uri="{FF2B5EF4-FFF2-40B4-BE49-F238E27FC236}">
                  <a16:creationId xmlns:a16="http://schemas.microsoft.com/office/drawing/2014/main" id="{E111F55B-9B07-4ACB-830D-B62E1B8BAB89}"/>
                </a:ext>
              </a:extLst>
            </p:cNvPr>
            <p:cNvSpPr/>
            <p:nvPr/>
          </p:nvSpPr>
          <p:spPr>
            <a:xfrm>
              <a:off x="6819247" y="2527935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特征交叉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CE23D73-5270-43F4-BC61-20586BBE6F33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6640881" y="2870456"/>
              <a:ext cx="1783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9DFEA51B-E010-4CB7-8DD5-E69AA59D7C78}"/>
              </a:ext>
            </a:extLst>
          </p:cNvPr>
          <p:cNvGrpSpPr/>
          <p:nvPr/>
        </p:nvGrpSpPr>
        <p:grpSpPr>
          <a:xfrm>
            <a:off x="8259407" y="2527935"/>
            <a:ext cx="1971858" cy="685041"/>
            <a:chOff x="8259407" y="2527935"/>
            <a:chExt cx="1971858" cy="685041"/>
          </a:xfrm>
        </p:grpSpPr>
        <p:sp>
          <p:nvSpPr>
            <p:cNvPr id="40" name="流程图: 过程 39">
              <a:extLst>
                <a:ext uri="{FF2B5EF4-FFF2-40B4-BE49-F238E27FC236}">
                  <a16:creationId xmlns:a16="http://schemas.microsoft.com/office/drawing/2014/main" id="{E01FE841-B1BE-449D-8573-A05AC8A5877C}"/>
                </a:ext>
              </a:extLst>
            </p:cNvPr>
            <p:cNvSpPr/>
            <p:nvPr/>
          </p:nvSpPr>
          <p:spPr>
            <a:xfrm>
              <a:off x="8490487" y="2527935"/>
              <a:ext cx="1740778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特征重要性</a:t>
              </a: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E3A58038-3743-4953-B453-3EF7155B5F52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8259407" y="2870456"/>
              <a:ext cx="231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A24A46AB-33A4-4C18-AEF3-CAA3551319C8}"/>
              </a:ext>
            </a:extLst>
          </p:cNvPr>
          <p:cNvGrpSpPr/>
          <p:nvPr/>
        </p:nvGrpSpPr>
        <p:grpSpPr>
          <a:xfrm>
            <a:off x="10231265" y="2527935"/>
            <a:ext cx="1681832" cy="685041"/>
            <a:chOff x="10231265" y="2527935"/>
            <a:chExt cx="1681832" cy="685041"/>
          </a:xfrm>
        </p:grpSpPr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37273826-AD27-4E4D-B5BC-8B54B416006F}"/>
                </a:ext>
              </a:extLst>
            </p:cNvPr>
            <p:cNvSpPr/>
            <p:nvPr/>
          </p:nvSpPr>
          <p:spPr>
            <a:xfrm>
              <a:off x="10472937" y="2527935"/>
              <a:ext cx="1440160" cy="685041"/>
            </a:xfrm>
            <a:prstGeom prst="flowChartProcess">
              <a:avLst/>
            </a:prstGeom>
            <a:solidFill>
              <a:srgbClr val="7E7E7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特征筛选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D4EC80C-194F-4AE2-BEA3-81614D597B95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10231265" y="2870456"/>
              <a:ext cx="2416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流程图: 过程 43">
            <a:extLst>
              <a:ext uri="{FF2B5EF4-FFF2-40B4-BE49-F238E27FC236}">
                <a16:creationId xmlns:a16="http://schemas.microsoft.com/office/drawing/2014/main" id="{E4F4591B-55D0-4BA0-AC4A-ADD741861C07}"/>
              </a:ext>
            </a:extLst>
          </p:cNvPr>
          <p:cNvSpPr/>
          <p:nvPr/>
        </p:nvSpPr>
        <p:spPr>
          <a:xfrm>
            <a:off x="4007606" y="1268760"/>
            <a:ext cx="1998000" cy="684000"/>
          </a:xfrm>
          <a:prstGeom prst="flowChartProcess">
            <a:avLst/>
          </a:prstGeom>
          <a:solidFill>
            <a:srgbClr val="3D88CD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特征构造</a:t>
            </a:r>
          </a:p>
        </p:txBody>
      </p: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E08553A9-B553-4073-96CE-F4FDC36EA0C3}"/>
              </a:ext>
            </a:extLst>
          </p:cNvPr>
          <p:cNvGrpSpPr/>
          <p:nvPr/>
        </p:nvGrpSpPr>
        <p:grpSpPr>
          <a:xfrm>
            <a:off x="2151844" y="1952759"/>
            <a:ext cx="5387483" cy="575176"/>
            <a:chOff x="2151844" y="1952759"/>
            <a:chExt cx="5387483" cy="575176"/>
          </a:xfrm>
        </p:grpSpPr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5B42B0-4A30-4D41-8BB2-45EC7932D18C}"/>
                </a:ext>
              </a:extLst>
            </p:cNvPr>
            <p:cNvCxnSpPr>
              <a:cxnSpLocks/>
              <a:stCxn id="44" idx="2"/>
              <a:endCxn id="35" idx="0"/>
            </p:cNvCxnSpPr>
            <p:nvPr/>
          </p:nvCxnSpPr>
          <p:spPr>
            <a:xfrm rot="5400000">
              <a:off x="3291638" y="812966"/>
              <a:ext cx="575175" cy="285476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DEEFA6E0-1753-4D76-BCDB-09261E3FAFF5}"/>
                </a:ext>
              </a:extLst>
            </p:cNvPr>
            <p:cNvCxnSpPr>
              <a:cxnSpLocks/>
              <a:stCxn id="44" idx="2"/>
              <a:endCxn id="38" idx="0"/>
            </p:cNvCxnSpPr>
            <p:nvPr/>
          </p:nvCxnSpPr>
          <p:spPr>
            <a:xfrm rot="16200000" flipH="1">
              <a:off x="5985379" y="973986"/>
              <a:ext cx="575175" cy="253272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561522E2-6956-488E-9E79-9C21C1EBE1E4}"/>
                </a:ext>
              </a:extLst>
            </p:cNvPr>
            <p:cNvCxnSpPr>
              <a:cxnSpLocks/>
              <a:stCxn id="44" idx="2"/>
              <a:endCxn id="36" idx="0"/>
            </p:cNvCxnSpPr>
            <p:nvPr/>
          </p:nvCxnSpPr>
          <p:spPr>
            <a:xfrm rot="5400000">
              <a:off x="4202751" y="1724079"/>
              <a:ext cx="575175" cy="10325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2DD21E4-A7FE-43D7-8785-CE4C53E87410}"/>
              </a:ext>
            </a:extLst>
          </p:cNvPr>
          <p:cNvGrpSpPr/>
          <p:nvPr/>
        </p:nvGrpSpPr>
        <p:grpSpPr>
          <a:xfrm>
            <a:off x="6637709" y="4071178"/>
            <a:ext cx="4714875" cy="2598182"/>
            <a:chOff x="7057324" y="1118850"/>
            <a:chExt cx="4714875" cy="2598182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526A212-7F62-487F-99B7-9FB7850F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7324" y="1118850"/>
              <a:ext cx="4714875" cy="2228850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CDCD22B-892F-4B2A-9874-3670CE7A2245}"/>
                </a:ext>
              </a:extLst>
            </p:cNvPr>
            <p:cNvSpPr txBox="1"/>
            <p:nvPr/>
          </p:nvSpPr>
          <p:spPr>
            <a:xfrm>
              <a:off x="8807337" y="3347700"/>
              <a:ext cx="1628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特征哑编码</a:t>
              </a:r>
            </a:p>
          </p:txBody>
        </p:sp>
      </p:grpSp>
      <p:graphicFrame>
        <p:nvGraphicFramePr>
          <p:cNvPr id="78" name="表格 12">
            <a:extLst>
              <a:ext uri="{FF2B5EF4-FFF2-40B4-BE49-F238E27FC236}">
                <a16:creationId xmlns:a16="http://schemas.microsoft.com/office/drawing/2014/main" id="{15CC809E-5A72-4D46-9D22-9D2233F84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96103"/>
              </p:ext>
            </p:extLst>
          </p:nvPr>
        </p:nvGraphicFramePr>
        <p:xfrm>
          <a:off x="1415480" y="4591367"/>
          <a:ext cx="4104456" cy="191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92212292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432371047"/>
                    </a:ext>
                  </a:extLst>
                </a:gridCol>
                <a:gridCol w="1052368">
                  <a:extLst>
                    <a:ext uri="{9D8B030D-6E8A-4147-A177-3AD203B41FA5}">
                      <a16:colId xmlns:a16="http://schemas.microsoft.com/office/drawing/2014/main" val="3949229793"/>
                    </a:ext>
                  </a:extLst>
                </a:gridCol>
                <a:gridCol w="891848">
                  <a:extLst>
                    <a:ext uri="{9D8B030D-6E8A-4147-A177-3AD203B41FA5}">
                      <a16:colId xmlns:a16="http://schemas.microsoft.com/office/drawing/2014/main" val="2862306307"/>
                    </a:ext>
                  </a:extLst>
                </a:gridCol>
              </a:tblGrid>
              <a:tr h="72767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属性名称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编码前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编码后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09139"/>
                  </a:ext>
                </a:extLst>
              </a:tr>
              <a:tr h="44710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train.csv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prior_question_had_explanation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67593"/>
                  </a:ext>
                </a:extLst>
              </a:tr>
              <a:tr h="447107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Train Score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881407"/>
                  </a:ext>
                </a:extLst>
              </a:tr>
            </a:tbl>
          </a:graphicData>
        </a:graphic>
      </p:graphicFrame>
      <p:sp>
        <p:nvSpPr>
          <p:cNvPr id="79" name="文本框 78">
            <a:extLst>
              <a:ext uri="{FF2B5EF4-FFF2-40B4-BE49-F238E27FC236}">
                <a16:creationId xmlns:a16="http://schemas.microsoft.com/office/drawing/2014/main" id="{C7BD0FDD-F49C-43F6-A83D-E6EE305612CD}"/>
              </a:ext>
            </a:extLst>
          </p:cNvPr>
          <p:cNvSpPr txBox="1"/>
          <p:nvPr/>
        </p:nvSpPr>
        <p:spPr>
          <a:xfrm>
            <a:off x="2653393" y="4221088"/>
            <a:ext cx="21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特征哑编码示例</a:t>
            </a:r>
          </a:p>
        </p:txBody>
      </p:sp>
      <p:sp>
        <p:nvSpPr>
          <p:cNvPr id="80" name="Rectangle 17">
            <a:extLst>
              <a:ext uri="{FF2B5EF4-FFF2-40B4-BE49-F238E27FC236}">
                <a16:creationId xmlns:a16="http://schemas.microsoft.com/office/drawing/2014/main" id="{FEFC6DE0-92C7-4690-B724-B16710A15913}"/>
              </a:ext>
            </a:extLst>
          </p:cNvPr>
          <p:cNvSpPr>
            <a:spLocks noChangeAspect="1"/>
          </p:cNvSpPr>
          <p:nvPr/>
        </p:nvSpPr>
        <p:spPr>
          <a:xfrm>
            <a:off x="1391511" y="3771099"/>
            <a:ext cx="2516715" cy="36933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 征 哑 编 码</a:t>
            </a:r>
            <a:endParaRPr lang="en-US" altLang="x-none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4" grpId="0" animBg="1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B4BAF1-D4E4-40BA-B048-9A8A3F4AD520}"/>
              </a:ext>
            </a:extLst>
          </p:cNvPr>
          <p:cNvSpPr txBox="1"/>
          <p:nvPr/>
        </p:nvSpPr>
        <p:spPr>
          <a:xfrm>
            <a:off x="327263" y="1393899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6EA4BC-2D66-44E2-A48F-3EADC3F64B21}"/>
              </a:ext>
            </a:extLst>
          </p:cNvPr>
          <p:cNvGrpSpPr/>
          <p:nvPr/>
        </p:nvGrpSpPr>
        <p:grpSpPr>
          <a:xfrm>
            <a:off x="1215702" y="355707"/>
            <a:ext cx="4880298" cy="3023351"/>
            <a:chOff x="1215702" y="355707"/>
            <a:chExt cx="4880298" cy="302335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358877-7028-455F-958E-85E84DD720BD}"/>
                </a:ext>
              </a:extLst>
            </p:cNvPr>
            <p:cNvGrpSpPr/>
            <p:nvPr/>
          </p:nvGrpSpPr>
          <p:grpSpPr>
            <a:xfrm>
              <a:off x="1215702" y="780875"/>
              <a:ext cx="4880298" cy="2598183"/>
              <a:chOff x="7057324" y="3388960"/>
              <a:chExt cx="4880298" cy="2598183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37EFFD7-EF9F-4C2B-B19E-39D685F47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7324" y="3388960"/>
                <a:ext cx="4880298" cy="2228851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1742CB1-94BD-413C-BB42-07EB97F54881}"/>
                  </a:ext>
                </a:extLst>
              </p:cNvPr>
              <p:cNvSpPr txBox="1"/>
              <p:nvPr/>
            </p:nvSpPr>
            <p:spPr>
              <a:xfrm>
                <a:off x="8922996" y="5617811"/>
                <a:ext cx="162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特征组合</a:t>
                </a: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D6BBF127-5C0A-46F9-B799-0829D1C258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750" y="355707"/>
              <a:ext cx="211756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(2)  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 征 组 合</a:t>
              </a:r>
              <a:endParaRPr lang="en-US" altLang="x-none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4B0B6E3D-B14D-403F-BF66-66F77AF3A3D5}"/>
              </a:ext>
            </a:extLst>
          </p:cNvPr>
          <p:cNvSpPr>
            <a:spLocks noChangeAspect="1"/>
          </p:cNvSpPr>
          <p:nvPr/>
        </p:nvSpPr>
        <p:spPr>
          <a:xfrm>
            <a:off x="1394750" y="3561697"/>
            <a:ext cx="2766783" cy="36933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 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特征相关性矩阵</a:t>
            </a:r>
            <a:endParaRPr lang="en-US" altLang="x-none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3A4F602-B749-4776-B4EC-52537C1539BC}"/>
              </a:ext>
            </a:extLst>
          </p:cNvPr>
          <p:cNvGrpSpPr/>
          <p:nvPr/>
        </p:nvGrpSpPr>
        <p:grpSpPr>
          <a:xfrm>
            <a:off x="6168008" y="0"/>
            <a:ext cx="152400" cy="6885384"/>
            <a:chOff x="6752524" y="0"/>
            <a:chExt cx="152400" cy="6885384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2E6684C-9182-4055-8B1B-1C2CEBFCC663}"/>
                </a:ext>
              </a:extLst>
            </p:cNvPr>
            <p:cNvCxnSpPr/>
            <p:nvPr/>
          </p:nvCxnSpPr>
          <p:spPr>
            <a:xfrm>
              <a:off x="6752524" y="0"/>
              <a:ext cx="0" cy="6858000"/>
            </a:xfrm>
            <a:prstGeom prst="line">
              <a:avLst/>
            </a:prstGeom>
            <a:ln w="19050">
              <a:solidFill>
                <a:srgbClr val="1F38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4CEB87C-2C80-4933-84B0-B5716EC2E632}"/>
                </a:ext>
              </a:extLst>
            </p:cNvPr>
            <p:cNvCxnSpPr/>
            <p:nvPr/>
          </p:nvCxnSpPr>
          <p:spPr>
            <a:xfrm>
              <a:off x="6904924" y="27384"/>
              <a:ext cx="0" cy="6858000"/>
            </a:xfrm>
            <a:prstGeom prst="line">
              <a:avLst/>
            </a:prstGeom>
            <a:ln w="19050">
              <a:solidFill>
                <a:srgbClr val="1F386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BEBD34-A0C3-4658-80BF-6E5E52809875}"/>
              </a:ext>
            </a:extLst>
          </p:cNvPr>
          <p:cNvGrpSpPr/>
          <p:nvPr/>
        </p:nvGrpSpPr>
        <p:grpSpPr>
          <a:xfrm>
            <a:off x="1394750" y="4134927"/>
            <a:ext cx="4475317" cy="2423184"/>
            <a:chOff x="1394750" y="4134927"/>
            <a:chExt cx="4475317" cy="2423184"/>
          </a:xfrm>
        </p:grpSpPr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6833E39-CCD7-4270-BCD7-291541C93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750" y="4134927"/>
              <a:ext cx="211756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(4)  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 征 交 叉</a:t>
              </a:r>
              <a:endParaRPr lang="en-US" altLang="x-none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F8CB6F4-3166-48A8-810A-D0D087C83361}"/>
                </a:ext>
              </a:extLst>
            </p:cNvPr>
            <p:cNvGrpSpPr/>
            <p:nvPr/>
          </p:nvGrpSpPr>
          <p:grpSpPr>
            <a:xfrm>
              <a:off x="1593342" y="4581128"/>
              <a:ext cx="4276725" cy="1976983"/>
              <a:chOff x="1593342" y="4701669"/>
              <a:chExt cx="4276725" cy="197698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23CE0A2-EC0B-4DF5-AA25-F07836BBB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3342" y="4701669"/>
                <a:ext cx="4276725" cy="1647825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8222629-ED38-4C45-82F6-BFE7B8BD45B6}"/>
                  </a:ext>
                </a:extLst>
              </p:cNvPr>
              <p:cNvSpPr txBox="1"/>
              <p:nvPr/>
            </p:nvSpPr>
            <p:spPr>
              <a:xfrm>
                <a:off x="2955201" y="6309320"/>
                <a:ext cx="1628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特征交叉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B55C494-3070-4B4E-B4AA-D19E48BED9F1}"/>
              </a:ext>
            </a:extLst>
          </p:cNvPr>
          <p:cNvGrpSpPr/>
          <p:nvPr/>
        </p:nvGrpSpPr>
        <p:grpSpPr>
          <a:xfrm>
            <a:off x="6939653" y="4913055"/>
            <a:ext cx="4808965" cy="2000548"/>
            <a:chOff x="6939653" y="4913055"/>
            <a:chExt cx="4808965" cy="2000548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F977BC4E-DDDD-4088-B1CD-3F19520D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9653" y="4913055"/>
              <a:ext cx="4808965" cy="2000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' prior_question_had_explanation ‘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②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'question_user_id_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elapsed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_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_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mean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endPara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③ 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'question_user_id_unique_part-</a:t>
              </a:r>
              <a:r>
                <a:rPr lang="zh-C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div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-question_user_id_unique_tags’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10EE26-5E73-471A-BC81-DDC1A3F65DBB}"/>
                </a:ext>
              </a:extLst>
            </p:cNvPr>
            <p:cNvSpPr txBox="1"/>
            <p:nvPr/>
          </p:nvSpPr>
          <p:spPr>
            <a:xfrm>
              <a:off x="8034281" y="6309320"/>
              <a:ext cx="295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特征重要性得分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Top3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4453FB-E598-4D0D-AFBB-B8F95DF7FB4A}"/>
              </a:ext>
            </a:extLst>
          </p:cNvPr>
          <p:cNvGrpSpPr/>
          <p:nvPr/>
        </p:nvGrpSpPr>
        <p:grpSpPr>
          <a:xfrm>
            <a:off x="6522678" y="249782"/>
            <a:ext cx="5669322" cy="4482714"/>
            <a:chOff x="6456040" y="254087"/>
            <a:chExt cx="5669322" cy="4482714"/>
          </a:xfrm>
        </p:grpSpPr>
        <p:pic>
          <p:nvPicPr>
            <p:cNvPr id="1028" name="Picture 4">
              <a:hlinkClick r:id="rId6" action="ppaction://hlinksldjump"/>
              <a:extLst>
                <a:ext uri="{FF2B5EF4-FFF2-40B4-BE49-F238E27FC236}">
                  <a16:creationId xmlns:a16="http://schemas.microsoft.com/office/drawing/2014/main" id="{68D419E6-0B6F-4F4B-8896-1DD41C385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6"/>
            <a:stretch/>
          </p:blipFill>
          <p:spPr bwMode="auto">
            <a:xfrm>
              <a:off x="6456040" y="982457"/>
              <a:ext cx="5632710" cy="3452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8FACE528-DDCF-46E3-9AD7-3C75992A4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6570" y="333809"/>
              <a:ext cx="2151230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(5)  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特征重要性</a:t>
              </a:r>
              <a:endParaRPr lang="en-US" altLang="x-none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AD5393F-C0FA-4F45-A8C8-FC7F9E88B1F2}"/>
                </a:ext>
              </a:extLst>
            </p:cNvPr>
            <p:cNvSpPr txBox="1"/>
            <p:nvPr/>
          </p:nvSpPr>
          <p:spPr>
            <a:xfrm>
              <a:off x="8328248" y="4367469"/>
              <a:ext cx="2375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特征重要性得分图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0FC127D-3AA5-4037-8BA8-A138512C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49015" y="254087"/>
              <a:ext cx="3176347" cy="531093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AF14EA48-F80C-4274-8D53-CBB92286FF24}"/>
              </a:ext>
            </a:extLst>
          </p:cNvPr>
          <p:cNvSpPr/>
          <p:nvPr/>
        </p:nvSpPr>
        <p:spPr>
          <a:xfrm>
            <a:off x="6960095" y="4812843"/>
            <a:ext cx="4385317" cy="488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DA5EC0-B8BB-4D8F-97D8-CE37EB731A57}"/>
              </a:ext>
            </a:extLst>
          </p:cNvPr>
          <p:cNvSpPr/>
          <p:nvPr/>
        </p:nvSpPr>
        <p:spPr>
          <a:xfrm>
            <a:off x="6960096" y="5244891"/>
            <a:ext cx="4385321" cy="4346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E77595-445D-488B-917F-3C4B753D40B7}"/>
              </a:ext>
            </a:extLst>
          </p:cNvPr>
          <p:cNvSpPr/>
          <p:nvPr/>
        </p:nvSpPr>
        <p:spPr>
          <a:xfrm>
            <a:off x="6960096" y="5586665"/>
            <a:ext cx="4385321" cy="6422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40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423781" y="4982589"/>
            <a:ext cx="2236252" cy="822675"/>
            <a:chOff x="4581790" y="1073604"/>
            <a:chExt cx="2461516" cy="822675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D685195-C045-40AC-A5E3-EB1CCE08BA88}"/>
                </a:ext>
              </a:extLst>
            </p:cNvPr>
            <p:cNvSpPr txBox="1"/>
            <p:nvPr/>
          </p:nvSpPr>
          <p:spPr>
            <a:xfrm>
              <a:off x="4581793" y="1073604"/>
              <a:ext cx="2461513" cy="338554"/>
            </a:xfrm>
            <a:prstGeom prst="rect">
              <a:avLst/>
            </a:prstGeom>
            <a:solidFill>
              <a:srgbClr val="F3EFD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</a:rPr>
                <a:t>平均日风速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0CAF8EB-4496-4FF8-9174-368FFD674041}"/>
                </a:ext>
              </a:extLst>
            </p:cNvPr>
            <p:cNvSpPr txBox="1"/>
            <p:nvPr/>
          </p:nvSpPr>
          <p:spPr>
            <a:xfrm>
              <a:off x="4581790" y="1557725"/>
              <a:ext cx="2448273" cy="338554"/>
            </a:xfrm>
            <a:prstGeom prst="rect">
              <a:avLst/>
            </a:prstGeom>
            <a:solidFill>
              <a:srgbClr val="2E75B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无明显相关性关系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026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2CF1092F-C8C8-4FD2-B597-BDE59053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56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EC9D808B-4EAC-420F-9A04-EFB1042395F7}"/>
              </a:ext>
            </a:extLst>
          </p:cNvPr>
          <p:cNvSpPr>
            <a:spLocks noChangeAspect="1"/>
          </p:cNvSpPr>
          <p:nvPr/>
        </p:nvSpPr>
        <p:spPr>
          <a:xfrm>
            <a:off x="1500264" y="116632"/>
            <a:ext cx="2766783" cy="36933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 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特征相关性矩阵</a:t>
            </a:r>
            <a:endParaRPr lang="en-US" altLang="x-none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2C0706-D7CD-47FF-A00D-066D83233A8C}"/>
              </a:ext>
            </a:extLst>
          </p:cNvPr>
          <p:cNvSpPr txBox="1"/>
          <p:nvPr/>
        </p:nvSpPr>
        <p:spPr>
          <a:xfrm>
            <a:off x="327263" y="1393899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</p:spTree>
    <p:extLst>
      <p:ext uri="{BB962C8B-B14F-4D97-AF65-F5344CB8AC3E}">
        <p14:creationId xmlns:p14="http://schemas.microsoft.com/office/powerpoint/2010/main" val="274407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2DFA5-257B-4785-A330-F3FD3B3D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58" y="870558"/>
            <a:ext cx="9591418" cy="51168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32F31EC1-7FB1-4A46-8B40-FAB377C7A835}"/>
              </a:ext>
            </a:extLst>
          </p:cNvPr>
          <p:cNvSpPr>
            <a:spLocks noChangeAspect="1"/>
          </p:cNvSpPr>
          <p:nvPr/>
        </p:nvSpPr>
        <p:spPr>
          <a:xfrm>
            <a:off x="1461737" y="355707"/>
            <a:ext cx="2117567" cy="36933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(6) 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 征 筛 选</a:t>
            </a:r>
            <a:endParaRPr lang="en-US" altLang="x-none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AD5393F-C0FA-4F45-A8C8-FC7F9E88B1F2}"/>
              </a:ext>
            </a:extLst>
          </p:cNvPr>
          <p:cNvSpPr txBox="1"/>
          <p:nvPr/>
        </p:nvSpPr>
        <p:spPr>
          <a:xfrm>
            <a:off x="5447928" y="6004409"/>
            <a:ext cx="237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特征数量搜索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327263" y="1393899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228C63-6346-47BC-AC44-4A1BEA9CE88D}"/>
              </a:ext>
            </a:extLst>
          </p:cNvPr>
          <p:cNvSpPr/>
          <p:nvPr/>
        </p:nvSpPr>
        <p:spPr>
          <a:xfrm>
            <a:off x="1415480" y="853590"/>
            <a:ext cx="9793088" cy="7752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CCC8F-4F49-420E-BC76-88B154DA946D}"/>
              </a:ext>
            </a:extLst>
          </p:cNvPr>
          <p:cNvSpPr txBox="1"/>
          <p:nvPr/>
        </p:nvSpPr>
        <p:spPr>
          <a:xfrm>
            <a:off x="9872392" y="4088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循环搜索</a:t>
            </a:r>
          </a:p>
        </p:txBody>
      </p:sp>
    </p:spTree>
    <p:extLst>
      <p:ext uri="{BB962C8B-B14F-4D97-AF65-F5344CB8AC3E}">
        <p14:creationId xmlns:p14="http://schemas.microsoft.com/office/powerpoint/2010/main" val="235961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9576A5-852F-4BA6-80A1-457E7ECACF50}"/>
              </a:ext>
            </a:extLst>
          </p:cNvPr>
          <p:cNvSpPr txBox="1"/>
          <p:nvPr/>
        </p:nvSpPr>
        <p:spPr>
          <a:xfrm>
            <a:off x="1524131" y="951985"/>
            <a:ext cx="767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b="1" dirty="0" err="1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altLang="zh-CN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(Light Gradient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n-US" altLang="zh-CN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Machine)</a:t>
            </a:r>
            <a:endParaRPr lang="zh-CN" altLang="en-US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5DCC1F-8F41-4D3F-A9B9-179672066AB8}"/>
              </a:ext>
            </a:extLst>
          </p:cNvPr>
          <p:cNvGrpSpPr/>
          <p:nvPr/>
        </p:nvGrpSpPr>
        <p:grpSpPr>
          <a:xfrm>
            <a:off x="6096000" y="2779352"/>
            <a:ext cx="5305425" cy="3169928"/>
            <a:chOff x="6095999" y="2179578"/>
            <a:chExt cx="5305425" cy="31699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F091BB-BB89-4250-A173-598263075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2939681"/>
              <a:ext cx="5305425" cy="2409825"/>
            </a:xfrm>
            <a:prstGeom prst="rect">
              <a:avLst/>
            </a:prstGeom>
          </p:spPr>
        </p:pic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A95C7013-1616-4CC7-927A-21313440E3A4}"/>
                </a:ext>
              </a:extLst>
            </p:cNvPr>
            <p:cNvSpPr txBox="1"/>
            <p:nvPr/>
          </p:nvSpPr>
          <p:spPr>
            <a:xfrm>
              <a:off x="7543930" y="2179578"/>
              <a:ext cx="2409564" cy="738664"/>
            </a:xfrm>
            <a:prstGeom prst="rect">
              <a:avLst/>
            </a:prstGeom>
            <a:solidFill>
              <a:srgbClr val="203864"/>
            </a:solidFill>
            <a:ln w="9144">
              <a:solidFill>
                <a:srgbClr val="1F4E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Histogram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的决策树算法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BA37F5-2DEB-4477-A5B0-AAB85E694F17}"/>
              </a:ext>
            </a:extLst>
          </p:cNvPr>
          <p:cNvGrpSpPr/>
          <p:nvPr/>
        </p:nvGrpSpPr>
        <p:grpSpPr>
          <a:xfrm>
            <a:off x="1559495" y="313492"/>
            <a:ext cx="11089233" cy="523220"/>
            <a:chOff x="1559495" y="222649"/>
            <a:chExt cx="11089233" cy="52322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650636-6A43-48D0-90BF-760E2AD934BB}"/>
                </a:ext>
              </a:extLst>
            </p:cNvPr>
            <p:cNvSpPr txBox="1"/>
            <p:nvPr/>
          </p:nvSpPr>
          <p:spPr>
            <a:xfrm>
              <a:off x="1559495" y="222649"/>
              <a:ext cx="110892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Stratified k-fold Cross Validation,  Stacking </a:t>
              </a:r>
              <a:endPara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D99547D8-87A0-4713-9677-9C7A9B7874DA}"/>
                </a:ext>
              </a:extLst>
            </p:cNvPr>
            <p:cNvSpPr/>
            <p:nvPr/>
          </p:nvSpPr>
          <p:spPr>
            <a:xfrm>
              <a:off x="3451437" y="310892"/>
              <a:ext cx="504056" cy="360040"/>
            </a:xfrm>
            <a:prstGeom prst="rightArrow">
              <a:avLst/>
            </a:prstGeom>
            <a:solidFill>
              <a:srgbClr val="1F386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80E54FC-0A8B-45BA-93FD-FF8936D26187}"/>
              </a:ext>
            </a:extLst>
          </p:cNvPr>
          <p:cNvGrpSpPr/>
          <p:nvPr/>
        </p:nvGrpSpPr>
        <p:grpSpPr>
          <a:xfrm>
            <a:off x="1199456" y="1522774"/>
            <a:ext cx="4254656" cy="4827465"/>
            <a:chOff x="7214847" y="1443304"/>
            <a:chExt cx="4254656" cy="482746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A73FA08-88B4-411D-ABA1-82B545FB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" t="27181" r="59490"/>
            <a:stretch/>
          </p:blipFill>
          <p:spPr>
            <a:xfrm>
              <a:off x="7214847" y="1443304"/>
              <a:ext cx="4254656" cy="4827465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92CB7C8-C79B-4D57-841D-0CE14FA3F31C}"/>
                </a:ext>
              </a:extLst>
            </p:cNvPr>
            <p:cNvSpPr txBox="1"/>
            <p:nvPr/>
          </p:nvSpPr>
          <p:spPr>
            <a:xfrm>
              <a:off x="8655007" y="4671198"/>
              <a:ext cx="1539265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0386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决 策 树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77CA75A-C579-408A-8B00-9A1D9DB8A1DF}"/>
              </a:ext>
            </a:extLst>
          </p:cNvPr>
          <p:cNvSpPr txBox="1"/>
          <p:nvPr/>
        </p:nvSpPr>
        <p:spPr>
          <a:xfrm>
            <a:off x="270097" y="1268760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5CEDF005-514C-4EAA-9764-1345B6E80F9F}"/>
              </a:ext>
            </a:extLst>
          </p:cNvPr>
          <p:cNvSpPr/>
          <p:nvPr/>
        </p:nvSpPr>
        <p:spPr>
          <a:xfrm rot="10800000" flipH="1">
            <a:off x="6600056" y="1522774"/>
            <a:ext cx="2409564" cy="738664"/>
          </a:xfrm>
          <a:prstGeom prst="wedgeRectCallou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F2C965-B08E-4454-8DFB-E63691E7C292}"/>
              </a:ext>
            </a:extLst>
          </p:cNvPr>
          <p:cNvSpPr txBox="1"/>
          <p:nvPr/>
        </p:nvSpPr>
        <p:spPr>
          <a:xfrm>
            <a:off x="6710773" y="1534224"/>
            <a:ext cx="2409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加权求和，加强学习易错分的数据</a:t>
            </a:r>
          </a:p>
        </p:txBody>
      </p:sp>
    </p:spTree>
    <p:extLst>
      <p:ext uri="{BB962C8B-B14F-4D97-AF65-F5344CB8AC3E}">
        <p14:creationId xmlns:p14="http://schemas.microsoft.com/office/powerpoint/2010/main" val="302816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9576A5-852F-4BA6-80A1-457E7ECACF50}"/>
              </a:ext>
            </a:extLst>
          </p:cNvPr>
          <p:cNvSpPr txBox="1"/>
          <p:nvPr/>
        </p:nvSpPr>
        <p:spPr>
          <a:xfrm>
            <a:off x="1342456" y="1269860"/>
            <a:ext cx="10226151" cy="497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集成学习：提高单分类器的性能</a:t>
            </a: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Stratified k-fold Cross Validation :K</a:t>
            </a:r>
            <a:r>
              <a:rPr lang="zh-CN" altLang="en-US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折交叉验证，分层</a:t>
            </a: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Stacking:</a:t>
            </a:r>
            <a:r>
              <a:rPr lang="zh-CN" altLang="en-US" sz="2800" b="1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学习组合器</a:t>
            </a:r>
            <a:endParaRPr lang="en-US" altLang="zh-CN" sz="2800" b="1" dirty="0">
              <a:solidFill>
                <a:srgbClr val="2038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7E598C-E43F-415C-B570-E3C192E3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6"/>
          <a:stretch/>
        </p:blipFill>
        <p:spPr>
          <a:xfrm>
            <a:off x="2149249" y="1844824"/>
            <a:ext cx="4833209" cy="30243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270097" y="1268760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BA37F5-2DEB-4477-A5B0-AAB85E694F17}"/>
              </a:ext>
            </a:extLst>
          </p:cNvPr>
          <p:cNvGrpSpPr/>
          <p:nvPr/>
        </p:nvGrpSpPr>
        <p:grpSpPr>
          <a:xfrm>
            <a:off x="1559496" y="313492"/>
            <a:ext cx="9433048" cy="523220"/>
            <a:chOff x="1559496" y="222649"/>
            <a:chExt cx="9433048" cy="52322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650636-6A43-48D0-90BF-760E2AD934BB}"/>
                </a:ext>
              </a:extLst>
            </p:cNvPr>
            <p:cNvSpPr txBox="1"/>
            <p:nvPr/>
          </p:nvSpPr>
          <p:spPr>
            <a:xfrm>
              <a:off x="1559496" y="222649"/>
              <a:ext cx="943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Stratified k-fold Cross Validation, Stacking </a:t>
              </a:r>
              <a:endPara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D99547D8-87A0-4713-9677-9C7A9B7874DA}"/>
                </a:ext>
              </a:extLst>
            </p:cNvPr>
            <p:cNvSpPr/>
            <p:nvPr/>
          </p:nvSpPr>
          <p:spPr>
            <a:xfrm>
              <a:off x="3451437" y="310892"/>
              <a:ext cx="504056" cy="360040"/>
            </a:xfrm>
            <a:prstGeom prst="rightArrow">
              <a:avLst/>
            </a:prstGeom>
            <a:solidFill>
              <a:srgbClr val="1F386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6E6750-548F-4C0D-A8AD-92132DBD4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91" r="291" b="6752"/>
          <a:stretch/>
        </p:blipFill>
        <p:spPr>
          <a:xfrm>
            <a:off x="7130546" y="1844824"/>
            <a:ext cx="443806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E3C2C45C-8A44-4DE8-BD04-DE7BEA359E20}"/>
              </a:ext>
            </a:extLst>
          </p:cNvPr>
          <p:cNvSpPr/>
          <p:nvPr/>
        </p:nvSpPr>
        <p:spPr>
          <a:xfrm rot="5400000">
            <a:off x="-1333501" y="1333501"/>
            <a:ext cx="6858002" cy="4191000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5B9410-71F2-4224-A654-8B62CEEEF65C}"/>
              </a:ext>
            </a:extLst>
          </p:cNvPr>
          <p:cNvGrpSpPr/>
          <p:nvPr/>
        </p:nvGrpSpPr>
        <p:grpSpPr>
          <a:xfrm>
            <a:off x="5612243" y="4848982"/>
            <a:ext cx="3724117" cy="926063"/>
            <a:chOff x="5612243" y="4848982"/>
            <a:chExt cx="3724117" cy="92606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ACBB5BB-2469-49AD-9C5D-082AF5880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  <a14:imgEffect>
                        <a14:brightnessContrast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2243" y="4848982"/>
              <a:ext cx="900000" cy="926063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05C8D5-6C16-4E84-9BAD-8DB706C7008E}"/>
                </a:ext>
              </a:extLst>
            </p:cNvPr>
            <p:cNvSpPr txBox="1"/>
            <p:nvPr/>
          </p:nvSpPr>
          <p:spPr>
            <a:xfrm>
              <a:off x="7165774" y="4990614"/>
              <a:ext cx="2170586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结果展示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E1309D-874C-4778-B3FB-D05361DA7058}"/>
              </a:ext>
            </a:extLst>
          </p:cNvPr>
          <p:cNvCxnSpPr/>
          <p:nvPr/>
        </p:nvCxnSpPr>
        <p:spPr>
          <a:xfrm>
            <a:off x="35966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204DA0A-AC72-4AF5-A769-03209328B562}"/>
              </a:ext>
            </a:extLst>
          </p:cNvPr>
          <p:cNvCxnSpPr/>
          <p:nvPr/>
        </p:nvCxnSpPr>
        <p:spPr>
          <a:xfrm>
            <a:off x="285496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C53F346-F9D9-4BBB-87B4-37AB33807C56}"/>
              </a:ext>
            </a:extLst>
          </p:cNvPr>
          <p:cNvCxnSpPr/>
          <p:nvPr/>
        </p:nvCxnSpPr>
        <p:spPr>
          <a:xfrm>
            <a:off x="14122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2A67FB-B02D-422D-9A9D-32CB50410610}"/>
              </a:ext>
            </a:extLst>
          </p:cNvPr>
          <p:cNvCxnSpPr/>
          <p:nvPr/>
        </p:nvCxnSpPr>
        <p:spPr>
          <a:xfrm>
            <a:off x="214376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8B22A72-6BEB-4B53-92CC-FABEBF22FF2B}"/>
              </a:ext>
            </a:extLst>
          </p:cNvPr>
          <p:cNvCxnSpPr/>
          <p:nvPr/>
        </p:nvCxnSpPr>
        <p:spPr>
          <a:xfrm>
            <a:off x="7010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9F65803-CAFF-43B5-9D6B-3D4086EC0040}"/>
              </a:ext>
            </a:extLst>
          </p:cNvPr>
          <p:cNvCxnSpPr/>
          <p:nvPr/>
        </p:nvCxnSpPr>
        <p:spPr>
          <a:xfrm>
            <a:off x="-1016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F295749-D933-4E47-888E-9C680031A5CE}"/>
              </a:ext>
            </a:extLst>
          </p:cNvPr>
          <p:cNvCxnSpPr>
            <a:cxnSpLocks/>
          </p:cNvCxnSpPr>
          <p:nvPr/>
        </p:nvCxnSpPr>
        <p:spPr>
          <a:xfrm>
            <a:off x="-10160" y="548641"/>
            <a:ext cx="4201160" cy="2032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73D2D17-BE07-4771-91C6-0FCBDB3B4AF2}"/>
              </a:ext>
            </a:extLst>
          </p:cNvPr>
          <p:cNvCxnSpPr>
            <a:cxnSpLocks/>
          </p:cNvCxnSpPr>
          <p:nvPr/>
        </p:nvCxnSpPr>
        <p:spPr>
          <a:xfrm>
            <a:off x="-10160" y="129032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46DAFEF-C142-4A87-B60B-F336ECDF193D}"/>
              </a:ext>
            </a:extLst>
          </p:cNvPr>
          <p:cNvCxnSpPr>
            <a:cxnSpLocks/>
          </p:cNvCxnSpPr>
          <p:nvPr/>
        </p:nvCxnSpPr>
        <p:spPr>
          <a:xfrm>
            <a:off x="-10160" y="1991360"/>
            <a:ext cx="4201160" cy="17666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B36BBDD-0EE9-4E80-B477-86C1DDF88DD6}"/>
              </a:ext>
            </a:extLst>
          </p:cNvPr>
          <p:cNvCxnSpPr>
            <a:cxnSpLocks/>
          </p:cNvCxnSpPr>
          <p:nvPr/>
        </p:nvCxnSpPr>
        <p:spPr>
          <a:xfrm>
            <a:off x="-10160" y="27228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7878683-CAE5-4FD8-A129-FB2E17897A9A}"/>
              </a:ext>
            </a:extLst>
          </p:cNvPr>
          <p:cNvCxnSpPr>
            <a:cxnSpLocks/>
          </p:cNvCxnSpPr>
          <p:nvPr/>
        </p:nvCxnSpPr>
        <p:spPr>
          <a:xfrm>
            <a:off x="-10160" y="342900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8B9BEA6-FBA5-4975-ACC9-1CC9312329B6}"/>
              </a:ext>
            </a:extLst>
          </p:cNvPr>
          <p:cNvCxnSpPr>
            <a:cxnSpLocks/>
          </p:cNvCxnSpPr>
          <p:nvPr/>
        </p:nvCxnSpPr>
        <p:spPr>
          <a:xfrm>
            <a:off x="-10160" y="415036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D48182B-8DEA-41B8-B701-728D07441EFD}"/>
              </a:ext>
            </a:extLst>
          </p:cNvPr>
          <p:cNvCxnSpPr>
            <a:cxnSpLocks/>
          </p:cNvCxnSpPr>
          <p:nvPr/>
        </p:nvCxnSpPr>
        <p:spPr>
          <a:xfrm>
            <a:off x="-10160" y="48818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BD27FF9-33FA-4D27-841F-969FCB32B0FF}"/>
              </a:ext>
            </a:extLst>
          </p:cNvPr>
          <p:cNvCxnSpPr>
            <a:cxnSpLocks/>
          </p:cNvCxnSpPr>
          <p:nvPr/>
        </p:nvCxnSpPr>
        <p:spPr>
          <a:xfrm>
            <a:off x="-10160" y="55930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F587103-201E-424D-9782-DE418D20DA26}"/>
              </a:ext>
            </a:extLst>
          </p:cNvPr>
          <p:cNvCxnSpPr>
            <a:cxnSpLocks/>
          </p:cNvCxnSpPr>
          <p:nvPr/>
        </p:nvCxnSpPr>
        <p:spPr>
          <a:xfrm>
            <a:off x="-10160" y="631444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5A0A7E0-CEC0-4109-9C32-778B150AE49C}"/>
              </a:ext>
            </a:extLst>
          </p:cNvPr>
          <p:cNvSpPr/>
          <p:nvPr/>
        </p:nvSpPr>
        <p:spPr>
          <a:xfrm>
            <a:off x="2143760" y="2009026"/>
            <a:ext cx="711196" cy="713849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C94E971-DEC1-41BC-8F37-1488E1FD0DC5}"/>
              </a:ext>
            </a:extLst>
          </p:cNvPr>
          <p:cNvSpPr/>
          <p:nvPr/>
        </p:nvSpPr>
        <p:spPr>
          <a:xfrm>
            <a:off x="-1" y="543559"/>
            <a:ext cx="711196" cy="741682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9623042-7E9D-47B5-9396-335BB5DDB9A4}"/>
              </a:ext>
            </a:extLst>
          </p:cNvPr>
          <p:cNvSpPr/>
          <p:nvPr/>
        </p:nvSpPr>
        <p:spPr>
          <a:xfrm>
            <a:off x="1412239" y="4150358"/>
            <a:ext cx="731515" cy="731521"/>
          </a:xfrm>
          <a:prstGeom prst="rect">
            <a:avLst/>
          </a:prstGeom>
          <a:solidFill>
            <a:schemeClr val="bg1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B79B3F9-547E-4F81-8D49-C2999CB1888C}"/>
              </a:ext>
            </a:extLst>
          </p:cNvPr>
          <p:cNvSpPr/>
          <p:nvPr/>
        </p:nvSpPr>
        <p:spPr>
          <a:xfrm>
            <a:off x="2143754" y="4150351"/>
            <a:ext cx="711200" cy="731521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F0AB444-5846-46C4-810F-39B5F0472260}"/>
              </a:ext>
            </a:extLst>
          </p:cNvPr>
          <p:cNvSpPr/>
          <p:nvPr/>
        </p:nvSpPr>
        <p:spPr>
          <a:xfrm>
            <a:off x="1" y="5593080"/>
            <a:ext cx="701040" cy="721358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25A102-FBB3-4000-8199-FA409C030AFD}"/>
              </a:ext>
            </a:extLst>
          </p:cNvPr>
          <p:cNvSpPr txBox="1"/>
          <p:nvPr/>
        </p:nvSpPr>
        <p:spPr>
          <a:xfrm>
            <a:off x="508000" y="2597995"/>
            <a:ext cx="309880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015E61C8-483D-4DF3-B0C2-12D3A4F3C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2DA2E33-77D3-435E-8BEE-96B813FF0342}"/>
              </a:ext>
            </a:extLst>
          </p:cNvPr>
          <p:cNvGrpSpPr/>
          <p:nvPr/>
        </p:nvGrpSpPr>
        <p:grpSpPr>
          <a:xfrm>
            <a:off x="5618659" y="3573016"/>
            <a:ext cx="3717701" cy="927853"/>
            <a:chOff x="5618659" y="3573016"/>
            <a:chExt cx="3717701" cy="92785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48AD441-B736-4F21-A372-C5EDBECB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8659" y="3573016"/>
              <a:ext cx="900000" cy="927853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0C42F99-2EC1-4EA3-BBF4-0192E7B6BDC4}"/>
                </a:ext>
              </a:extLst>
            </p:cNvPr>
            <p:cNvSpPr txBox="1"/>
            <p:nvPr/>
          </p:nvSpPr>
          <p:spPr>
            <a:xfrm>
              <a:off x="7148861" y="3717032"/>
              <a:ext cx="2187499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详细过程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E059A81-6B9A-44D4-8CCB-855ED8C60192}"/>
              </a:ext>
            </a:extLst>
          </p:cNvPr>
          <p:cNvGrpSpPr/>
          <p:nvPr/>
        </p:nvGrpSpPr>
        <p:grpSpPr>
          <a:xfrm>
            <a:off x="5612243" y="2282850"/>
            <a:ext cx="3724111" cy="930126"/>
            <a:chOff x="5612243" y="2282850"/>
            <a:chExt cx="3724111" cy="93012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7C112C-370A-4E7F-85DE-0A76DFDBC7BE}"/>
                </a:ext>
              </a:extLst>
            </p:cNvPr>
            <p:cNvSpPr txBox="1"/>
            <p:nvPr/>
          </p:nvSpPr>
          <p:spPr>
            <a:xfrm>
              <a:off x="7148855" y="2420888"/>
              <a:ext cx="2187499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求解思路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D4D71CA-E0C9-4796-9A2C-F17A080E599A}"/>
                </a:ext>
              </a:extLst>
            </p:cNvPr>
            <p:cNvGrpSpPr/>
            <p:nvPr/>
          </p:nvGrpSpPr>
          <p:grpSpPr>
            <a:xfrm>
              <a:off x="5612243" y="2282850"/>
              <a:ext cx="899999" cy="930126"/>
              <a:chOff x="5540235" y="2066826"/>
              <a:chExt cx="899999" cy="930126"/>
            </a:xfrm>
          </p:grpSpPr>
          <p:sp>
            <p:nvSpPr>
              <p:cNvPr id="34" name="圆角矩形 2">
                <a:extLst>
                  <a:ext uri="{FF2B5EF4-FFF2-40B4-BE49-F238E27FC236}">
                    <a16:creationId xmlns:a16="http://schemas.microsoft.com/office/drawing/2014/main" id="{FBBB4966-C3E2-4177-A6C4-966A542E9267}"/>
                  </a:ext>
                </a:extLst>
              </p:cNvPr>
              <p:cNvSpPr/>
              <p:nvPr/>
            </p:nvSpPr>
            <p:spPr>
              <a:xfrm>
                <a:off x="5540235" y="2066826"/>
                <a:ext cx="899999" cy="930126"/>
              </a:xfrm>
              <a:prstGeom prst="roundRect">
                <a:avLst/>
              </a:prstGeom>
              <a:ln>
                <a:noFill/>
              </a:ln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Freeform 178">
                <a:extLst>
                  <a:ext uri="{FF2B5EF4-FFF2-40B4-BE49-F238E27FC236}">
                    <a16:creationId xmlns:a16="http://schemas.microsoft.com/office/drawing/2014/main" id="{253B2E59-5C9A-4A72-84A5-9B0AFCCF9D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63952" y="2213158"/>
                <a:ext cx="680519" cy="618957"/>
              </a:xfrm>
              <a:custGeom>
                <a:avLst/>
                <a:gdLst>
                  <a:gd name="T0" fmla="*/ 236538 w 184"/>
                  <a:gd name="T1" fmla="*/ 184150 h 184"/>
                  <a:gd name="T2" fmla="*/ 236538 w 184"/>
                  <a:gd name="T3" fmla="*/ 128588 h 184"/>
                  <a:gd name="T4" fmla="*/ 163513 w 184"/>
                  <a:gd name="T5" fmla="*/ 128588 h 184"/>
                  <a:gd name="T6" fmla="*/ 163513 w 184"/>
                  <a:gd name="T7" fmla="*/ 111125 h 184"/>
                  <a:gd name="T8" fmla="*/ 219075 w 184"/>
                  <a:gd name="T9" fmla="*/ 111125 h 184"/>
                  <a:gd name="T10" fmla="*/ 219075 w 184"/>
                  <a:gd name="T11" fmla="*/ 0 h 184"/>
                  <a:gd name="T12" fmla="*/ 90488 w 184"/>
                  <a:gd name="T13" fmla="*/ 0 h 184"/>
                  <a:gd name="T14" fmla="*/ 90488 w 184"/>
                  <a:gd name="T15" fmla="*/ 111125 h 184"/>
                  <a:gd name="T16" fmla="*/ 146050 w 184"/>
                  <a:gd name="T17" fmla="*/ 111125 h 184"/>
                  <a:gd name="T18" fmla="*/ 146050 w 184"/>
                  <a:gd name="T19" fmla="*/ 128588 h 184"/>
                  <a:gd name="T20" fmla="*/ 55563 w 184"/>
                  <a:gd name="T21" fmla="*/ 128588 h 184"/>
                  <a:gd name="T22" fmla="*/ 55563 w 184"/>
                  <a:gd name="T23" fmla="*/ 184150 h 184"/>
                  <a:gd name="T24" fmla="*/ 0 w 184"/>
                  <a:gd name="T25" fmla="*/ 184150 h 184"/>
                  <a:gd name="T26" fmla="*/ 0 w 184"/>
                  <a:gd name="T27" fmla="*/ 292100 h 184"/>
                  <a:gd name="T28" fmla="*/ 128588 w 184"/>
                  <a:gd name="T29" fmla="*/ 292100 h 184"/>
                  <a:gd name="T30" fmla="*/ 128588 w 184"/>
                  <a:gd name="T31" fmla="*/ 184150 h 184"/>
                  <a:gd name="T32" fmla="*/ 73025 w 184"/>
                  <a:gd name="T33" fmla="*/ 184150 h 184"/>
                  <a:gd name="T34" fmla="*/ 73025 w 184"/>
                  <a:gd name="T35" fmla="*/ 146050 h 184"/>
                  <a:gd name="T36" fmla="*/ 219075 w 184"/>
                  <a:gd name="T37" fmla="*/ 146050 h 184"/>
                  <a:gd name="T38" fmla="*/ 219075 w 184"/>
                  <a:gd name="T39" fmla="*/ 184150 h 184"/>
                  <a:gd name="T40" fmla="*/ 163513 w 184"/>
                  <a:gd name="T41" fmla="*/ 184150 h 184"/>
                  <a:gd name="T42" fmla="*/ 163513 w 184"/>
                  <a:gd name="T43" fmla="*/ 292100 h 184"/>
                  <a:gd name="T44" fmla="*/ 292100 w 184"/>
                  <a:gd name="T45" fmla="*/ 292100 h 184"/>
                  <a:gd name="T46" fmla="*/ 292100 w 184"/>
                  <a:gd name="T47" fmla="*/ 184150 h 184"/>
                  <a:gd name="T48" fmla="*/ 236538 w 184"/>
                  <a:gd name="T49" fmla="*/ 184150 h 184"/>
                  <a:gd name="T50" fmla="*/ 111125 w 184"/>
                  <a:gd name="T51" fmla="*/ 201613 h 184"/>
                  <a:gd name="T52" fmla="*/ 111125 w 184"/>
                  <a:gd name="T53" fmla="*/ 219075 h 184"/>
                  <a:gd name="T54" fmla="*/ 17463 w 184"/>
                  <a:gd name="T55" fmla="*/ 219075 h 184"/>
                  <a:gd name="T56" fmla="*/ 17463 w 184"/>
                  <a:gd name="T57" fmla="*/ 201613 h 184"/>
                  <a:gd name="T58" fmla="*/ 111125 w 184"/>
                  <a:gd name="T59" fmla="*/ 201613 h 184"/>
                  <a:gd name="T60" fmla="*/ 111125 w 184"/>
                  <a:gd name="T61" fmla="*/ 36513 h 184"/>
                  <a:gd name="T62" fmla="*/ 111125 w 184"/>
                  <a:gd name="T63" fmla="*/ 17463 h 184"/>
                  <a:gd name="T64" fmla="*/ 201613 w 184"/>
                  <a:gd name="T65" fmla="*/ 17463 h 184"/>
                  <a:gd name="T66" fmla="*/ 201613 w 184"/>
                  <a:gd name="T67" fmla="*/ 36513 h 184"/>
                  <a:gd name="T68" fmla="*/ 111125 w 184"/>
                  <a:gd name="T69" fmla="*/ 36513 h 184"/>
                  <a:gd name="T70" fmla="*/ 274638 w 184"/>
                  <a:gd name="T71" fmla="*/ 219075 h 184"/>
                  <a:gd name="T72" fmla="*/ 184150 w 184"/>
                  <a:gd name="T73" fmla="*/ 219075 h 184"/>
                  <a:gd name="T74" fmla="*/ 184150 w 184"/>
                  <a:gd name="T75" fmla="*/ 201613 h 184"/>
                  <a:gd name="T76" fmla="*/ 274638 w 184"/>
                  <a:gd name="T77" fmla="*/ 201613 h 184"/>
                  <a:gd name="T78" fmla="*/ 274638 w 184"/>
                  <a:gd name="T79" fmla="*/ 219075 h 18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84" h="184">
                    <a:moveTo>
                      <a:pt x="149" y="116"/>
                    </a:moveTo>
                    <a:lnTo>
                      <a:pt x="149" y="81"/>
                    </a:lnTo>
                    <a:lnTo>
                      <a:pt x="103" y="81"/>
                    </a:lnTo>
                    <a:lnTo>
                      <a:pt x="103" y="70"/>
                    </a:lnTo>
                    <a:lnTo>
                      <a:pt x="138" y="70"/>
                    </a:lnTo>
                    <a:lnTo>
                      <a:pt x="138" y="0"/>
                    </a:lnTo>
                    <a:lnTo>
                      <a:pt x="57" y="0"/>
                    </a:lnTo>
                    <a:lnTo>
                      <a:pt x="57" y="70"/>
                    </a:lnTo>
                    <a:lnTo>
                      <a:pt x="92" y="70"/>
                    </a:lnTo>
                    <a:lnTo>
                      <a:pt x="92" y="81"/>
                    </a:lnTo>
                    <a:lnTo>
                      <a:pt x="35" y="81"/>
                    </a:lnTo>
                    <a:lnTo>
                      <a:pt x="35" y="116"/>
                    </a:lnTo>
                    <a:lnTo>
                      <a:pt x="0" y="116"/>
                    </a:lnTo>
                    <a:lnTo>
                      <a:pt x="0" y="184"/>
                    </a:lnTo>
                    <a:lnTo>
                      <a:pt x="81" y="184"/>
                    </a:lnTo>
                    <a:lnTo>
                      <a:pt x="81" y="116"/>
                    </a:lnTo>
                    <a:lnTo>
                      <a:pt x="46" y="116"/>
                    </a:lnTo>
                    <a:lnTo>
                      <a:pt x="46" y="92"/>
                    </a:lnTo>
                    <a:lnTo>
                      <a:pt x="138" y="92"/>
                    </a:lnTo>
                    <a:lnTo>
                      <a:pt x="138" y="116"/>
                    </a:lnTo>
                    <a:lnTo>
                      <a:pt x="103" y="116"/>
                    </a:lnTo>
                    <a:lnTo>
                      <a:pt x="103" y="184"/>
                    </a:lnTo>
                    <a:lnTo>
                      <a:pt x="184" y="184"/>
                    </a:lnTo>
                    <a:lnTo>
                      <a:pt x="184" y="116"/>
                    </a:lnTo>
                    <a:lnTo>
                      <a:pt x="149" y="116"/>
                    </a:lnTo>
                    <a:close/>
                    <a:moveTo>
                      <a:pt x="70" y="127"/>
                    </a:moveTo>
                    <a:lnTo>
                      <a:pt x="70" y="138"/>
                    </a:lnTo>
                    <a:lnTo>
                      <a:pt x="11" y="138"/>
                    </a:lnTo>
                    <a:lnTo>
                      <a:pt x="11" y="127"/>
                    </a:lnTo>
                    <a:lnTo>
                      <a:pt x="70" y="127"/>
                    </a:lnTo>
                    <a:close/>
                    <a:moveTo>
                      <a:pt x="70" y="23"/>
                    </a:moveTo>
                    <a:lnTo>
                      <a:pt x="70" y="11"/>
                    </a:lnTo>
                    <a:lnTo>
                      <a:pt x="127" y="11"/>
                    </a:lnTo>
                    <a:lnTo>
                      <a:pt x="127" y="23"/>
                    </a:lnTo>
                    <a:lnTo>
                      <a:pt x="70" y="23"/>
                    </a:lnTo>
                    <a:close/>
                    <a:moveTo>
                      <a:pt x="173" y="138"/>
                    </a:moveTo>
                    <a:lnTo>
                      <a:pt x="116" y="138"/>
                    </a:lnTo>
                    <a:lnTo>
                      <a:pt x="116" y="127"/>
                    </a:lnTo>
                    <a:lnTo>
                      <a:pt x="173" y="127"/>
                    </a:lnTo>
                    <a:lnTo>
                      <a:pt x="173" y="138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lIns="243755" tIns="121878" rIns="243755" bIns="121878"/>
              <a:lstStyle/>
              <a:p>
                <a:pPr defTabSz="121879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4800">
                  <a:solidFill>
                    <a:prstClr val="black"/>
                  </a:solidFill>
                  <a:ea typeface="MS PGothic" pitchFamily="34" charset="-128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FE3F22-5FC9-465D-9EA2-566580FA43ED}"/>
              </a:ext>
            </a:extLst>
          </p:cNvPr>
          <p:cNvGrpSpPr/>
          <p:nvPr/>
        </p:nvGrpSpPr>
        <p:grpSpPr>
          <a:xfrm>
            <a:off x="5612243" y="980728"/>
            <a:ext cx="3724117" cy="929595"/>
            <a:chOff x="5612243" y="980728"/>
            <a:chExt cx="3724117" cy="92959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D83B94-A6B3-4839-A3C4-C99304E772A2}"/>
                </a:ext>
              </a:extLst>
            </p:cNvPr>
            <p:cNvSpPr txBox="1"/>
            <p:nvPr/>
          </p:nvSpPr>
          <p:spPr>
            <a:xfrm>
              <a:off x="7148861" y="1124744"/>
              <a:ext cx="2187499" cy="646331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题目介绍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94A6E7F-83A5-442A-A3A9-A0480717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2243" y="980728"/>
              <a:ext cx="900000" cy="929595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5826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270097" y="1268760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BA37F5-2DEB-4477-A5B0-AAB85E694F17}"/>
              </a:ext>
            </a:extLst>
          </p:cNvPr>
          <p:cNvGrpSpPr/>
          <p:nvPr/>
        </p:nvGrpSpPr>
        <p:grpSpPr>
          <a:xfrm>
            <a:off x="1559496" y="313492"/>
            <a:ext cx="9793088" cy="523220"/>
            <a:chOff x="1559496" y="222649"/>
            <a:chExt cx="9793088" cy="52322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650636-6A43-48D0-90BF-760E2AD934BB}"/>
                </a:ext>
              </a:extLst>
            </p:cNvPr>
            <p:cNvSpPr txBox="1"/>
            <p:nvPr/>
          </p:nvSpPr>
          <p:spPr>
            <a:xfrm>
              <a:off x="1559496" y="222649"/>
              <a:ext cx="9793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Stratified k-fold Cross Validation, Stacking </a:t>
              </a:r>
              <a:endPara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D99547D8-87A0-4713-9677-9C7A9B7874DA}"/>
                </a:ext>
              </a:extLst>
            </p:cNvPr>
            <p:cNvSpPr/>
            <p:nvPr/>
          </p:nvSpPr>
          <p:spPr>
            <a:xfrm>
              <a:off x="3451437" y="310892"/>
              <a:ext cx="504056" cy="360040"/>
            </a:xfrm>
            <a:prstGeom prst="rightArrow">
              <a:avLst/>
            </a:prstGeom>
            <a:solidFill>
              <a:srgbClr val="1F386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5660DE5-D516-4F76-9E31-F2F979A6F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35" b="-963"/>
          <a:stretch/>
        </p:blipFill>
        <p:spPr>
          <a:xfrm>
            <a:off x="1377476" y="1124744"/>
            <a:ext cx="9543060" cy="52988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4722F7E-8EBD-4921-BFD0-7973F357736B}"/>
              </a:ext>
            </a:extLst>
          </p:cNvPr>
          <p:cNvSpPr/>
          <p:nvPr/>
        </p:nvSpPr>
        <p:spPr>
          <a:xfrm>
            <a:off x="1271464" y="1743029"/>
            <a:ext cx="9793088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0F3A94-6F71-4464-B9C6-3B6CCCB54949}"/>
              </a:ext>
            </a:extLst>
          </p:cNvPr>
          <p:cNvSpPr txBox="1"/>
          <p:nvPr/>
        </p:nvSpPr>
        <p:spPr>
          <a:xfrm>
            <a:off x="6184370" y="1249596"/>
            <a:ext cx="495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Stratified k-fold Cross Validation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629121-33A6-47A8-BD80-CFF8ED513DCA}"/>
              </a:ext>
            </a:extLst>
          </p:cNvPr>
          <p:cNvSpPr/>
          <p:nvPr/>
        </p:nvSpPr>
        <p:spPr>
          <a:xfrm>
            <a:off x="1274149" y="3831261"/>
            <a:ext cx="9793088" cy="11584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BCA9A-6E4E-4D1E-B217-38F9D2F33697}"/>
              </a:ext>
            </a:extLst>
          </p:cNvPr>
          <p:cNvSpPr txBox="1"/>
          <p:nvPr/>
        </p:nvSpPr>
        <p:spPr>
          <a:xfrm>
            <a:off x="9330128" y="4133312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12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47298CE1-C65E-49FA-AF1D-516724F43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 r="936"/>
          <a:stretch/>
        </p:blipFill>
        <p:spPr>
          <a:xfrm>
            <a:off x="1271464" y="1052736"/>
            <a:ext cx="10650439" cy="57364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270097" y="1268760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3B4F4B-F95A-46DC-A2D7-505B44A76386}"/>
              </a:ext>
            </a:extLst>
          </p:cNvPr>
          <p:cNvSpPr/>
          <p:nvPr/>
        </p:nvSpPr>
        <p:spPr>
          <a:xfrm>
            <a:off x="1271464" y="4742956"/>
            <a:ext cx="9793088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AD5FD2-D60F-40C8-A73C-68153DEAF680}"/>
              </a:ext>
            </a:extLst>
          </p:cNvPr>
          <p:cNvSpPr txBox="1"/>
          <p:nvPr/>
        </p:nvSpPr>
        <p:spPr>
          <a:xfrm>
            <a:off x="9768750" y="4221088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0B2D74-F7F3-491A-B83F-362593926998}"/>
              </a:ext>
            </a:extLst>
          </p:cNvPr>
          <p:cNvGrpSpPr/>
          <p:nvPr/>
        </p:nvGrpSpPr>
        <p:grpSpPr>
          <a:xfrm>
            <a:off x="1559496" y="313492"/>
            <a:ext cx="9793088" cy="523220"/>
            <a:chOff x="1559496" y="222649"/>
            <a:chExt cx="9793088" cy="52322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59FF5B1-8A93-4466-8DF1-BBBC60B05F09}"/>
                </a:ext>
              </a:extLst>
            </p:cNvPr>
            <p:cNvSpPr txBox="1"/>
            <p:nvPr/>
          </p:nvSpPr>
          <p:spPr>
            <a:xfrm>
              <a:off x="1559496" y="222649"/>
              <a:ext cx="9793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Stratified k-fold Cross Validation, Stacking </a:t>
              </a:r>
              <a:endPara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697BE5BC-2F04-403F-B62D-C5230D0D45AD}"/>
                </a:ext>
              </a:extLst>
            </p:cNvPr>
            <p:cNvSpPr/>
            <p:nvPr/>
          </p:nvSpPr>
          <p:spPr>
            <a:xfrm>
              <a:off x="3451437" y="310892"/>
              <a:ext cx="504056" cy="360040"/>
            </a:xfrm>
            <a:prstGeom prst="rightArrow">
              <a:avLst/>
            </a:prstGeom>
            <a:solidFill>
              <a:srgbClr val="1F386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708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270097" y="1268760"/>
            <a:ext cx="602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9576A5-852F-4BA6-80A1-457E7ECACF50}"/>
              </a:ext>
            </a:extLst>
          </p:cNvPr>
          <p:cNvSpPr txBox="1"/>
          <p:nvPr/>
        </p:nvSpPr>
        <p:spPr>
          <a:xfrm>
            <a:off x="1703511" y="425914"/>
            <a:ext cx="741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贝叶斯调参</a:t>
            </a:r>
            <a:r>
              <a:rPr lang="en-US" altLang="zh-CN" sz="2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过去</a:t>
            </a:r>
            <a:r>
              <a:rPr lang="zh-CN" altLang="en-US" sz="2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的评估结果建立概率模型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4DC5BE-F27F-41A7-A8B5-2E48B3A1ED4D}"/>
              </a:ext>
            </a:extLst>
          </p:cNvPr>
          <p:cNvGrpSpPr/>
          <p:nvPr/>
        </p:nvGrpSpPr>
        <p:grpSpPr>
          <a:xfrm>
            <a:off x="1631504" y="969513"/>
            <a:ext cx="7000875" cy="2939569"/>
            <a:chOff x="1703512" y="1268760"/>
            <a:chExt cx="7000875" cy="29395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7040F9-181C-47CA-AC82-48FCFE585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884"/>
            <a:stretch/>
          </p:blipFill>
          <p:spPr>
            <a:xfrm>
              <a:off x="1703512" y="1268760"/>
              <a:ext cx="7000875" cy="15841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56B10FF-3D06-4E32-AF9E-4B0B574B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673"/>
            <a:stretch/>
          </p:blipFill>
          <p:spPr>
            <a:xfrm>
              <a:off x="1703512" y="2852936"/>
              <a:ext cx="7000875" cy="98606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1DAB54-8F95-40A7-B2CE-3211424E5C73}"/>
                </a:ext>
              </a:extLst>
            </p:cNvPr>
            <p:cNvSpPr txBox="1"/>
            <p:nvPr/>
          </p:nvSpPr>
          <p:spPr>
            <a:xfrm>
              <a:off x="4223792" y="3838997"/>
              <a:ext cx="2375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贝叶斯优化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44A0624-5078-45C3-8E34-7E07B3E7723A}"/>
              </a:ext>
            </a:extLst>
          </p:cNvPr>
          <p:cNvGrpSpPr/>
          <p:nvPr/>
        </p:nvGrpSpPr>
        <p:grpSpPr>
          <a:xfrm>
            <a:off x="8832304" y="1628800"/>
            <a:ext cx="3207197" cy="3926543"/>
            <a:chOff x="8832304" y="1628800"/>
            <a:chExt cx="3207197" cy="392654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7A47225-78CA-470C-AFC8-3ADA3EF07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511"/>
            <a:stretch/>
          </p:blipFill>
          <p:spPr>
            <a:xfrm>
              <a:off x="8832304" y="1628800"/>
              <a:ext cx="3207197" cy="348615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710B97-3648-4FF4-A9B7-222F23D68D99}"/>
                </a:ext>
              </a:extLst>
            </p:cNvPr>
            <p:cNvSpPr txBox="1"/>
            <p:nvPr/>
          </p:nvSpPr>
          <p:spPr>
            <a:xfrm>
              <a:off x="9416344" y="5186011"/>
              <a:ext cx="2519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#LightGBM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最优参数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C03297-151D-414C-B6F1-6E4425B732EB}"/>
              </a:ext>
            </a:extLst>
          </p:cNvPr>
          <p:cNvGrpSpPr/>
          <p:nvPr/>
        </p:nvGrpSpPr>
        <p:grpSpPr>
          <a:xfrm>
            <a:off x="1515789" y="4638441"/>
            <a:ext cx="6943725" cy="1108598"/>
            <a:chOff x="1515789" y="4638441"/>
            <a:chExt cx="6943725" cy="110859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E3FC4DF-2AA3-455C-8C7E-D03F15F0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023"/>
            <a:stretch/>
          </p:blipFill>
          <p:spPr>
            <a:xfrm>
              <a:off x="1515789" y="4638441"/>
              <a:ext cx="6943725" cy="662767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3347E53-7544-4D0A-A662-6A160CE2CE7E}"/>
                </a:ext>
              </a:extLst>
            </p:cNvPr>
            <p:cNvSpPr txBox="1"/>
            <p:nvPr/>
          </p:nvSpPr>
          <p:spPr>
            <a:xfrm>
              <a:off x="3647728" y="5377707"/>
              <a:ext cx="3127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集成模型的最优参数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12ABF70-418B-4231-8069-F2953FA70CF8}"/>
              </a:ext>
            </a:extLst>
          </p:cNvPr>
          <p:cNvSpPr/>
          <p:nvPr/>
        </p:nvSpPr>
        <p:spPr>
          <a:xfrm>
            <a:off x="4770149" y="4638441"/>
            <a:ext cx="1685891" cy="2693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195A16-2D37-4BA2-9ABB-6ACF9EF8F3A3}"/>
              </a:ext>
            </a:extLst>
          </p:cNvPr>
          <p:cNvSpPr/>
          <p:nvPr/>
        </p:nvSpPr>
        <p:spPr>
          <a:xfrm>
            <a:off x="2897941" y="1412776"/>
            <a:ext cx="2549987" cy="3395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3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8A0EFA-19B9-49A9-B886-E56B432EE1BD}"/>
              </a:ext>
            </a:extLst>
          </p:cNvPr>
          <p:cNvSpPr/>
          <p:nvPr/>
        </p:nvSpPr>
        <p:spPr>
          <a:xfrm>
            <a:off x="-1" y="0"/>
            <a:ext cx="1143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4E7303-1766-48AA-B489-4A8A63EBC10E}"/>
              </a:ext>
            </a:extLst>
          </p:cNvPr>
          <p:cNvSpPr txBox="1"/>
          <p:nvPr/>
        </p:nvSpPr>
        <p:spPr>
          <a:xfrm>
            <a:off x="270097" y="980728"/>
            <a:ext cx="6028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347E53-7544-4D0A-A662-6A160CE2CE7E}"/>
              </a:ext>
            </a:extLst>
          </p:cNvPr>
          <p:cNvSpPr txBox="1"/>
          <p:nvPr/>
        </p:nvSpPr>
        <p:spPr>
          <a:xfrm>
            <a:off x="5591944" y="4859868"/>
            <a:ext cx="312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训练和预测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B62614-DBC7-4FE2-B171-64E1FD3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484784"/>
            <a:ext cx="10744800" cy="331236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A3CAB6F-88FA-4A20-AB60-F3FDC76988AD}"/>
              </a:ext>
            </a:extLst>
          </p:cNvPr>
          <p:cNvSpPr/>
          <p:nvPr/>
        </p:nvSpPr>
        <p:spPr>
          <a:xfrm>
            <a:off x="1271464" y="1422068"/>
            <a:ext cx="6984776" cy="3507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BF7CE7-6798-4EE0-9467-2833F0F06F03}"/>
              </a:ext>
            </a:extLst>
          </p:cNvPr>
          <p:cNvSpPr/>
          <p:nvPr/>
        </p:nvSpPr>
        <p:spPr>
          <a:xfrm>
            <a:off x="1271464" y="4365104"/>
            <a:ext cx="6984776" cy="2067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9F5C35-5837-4C10-B4FB-DEAB6A362835}"/>
              </a:ext>
            </a:extLst>
          </p:cNvPr>
          <p:cNvSpPr txBox="1"/>
          <p:nvPr/>
        </p:nvSpPr>
        <p:spPr>
          <a:xfrm>
            <a:off x="7434336" y="95111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训 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9AB269-93E8-4BE2-B664-F341C4B9061D}"/>
              </a:ext>
            </a:extLst>
          </p:cNvPr>
          <p:cNvSpPr txBox="1"/>
          <p:nvPr/>
        </p:nvSpPr>
        <p:spPr>
          <a:xfrm>
            <a:off x="8285614" y="413601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预 测</a:t>
            </a:r>
          </a:p>
        </p:txBody>
      </p:sp>
    </p:spTree>
    <p:extLst>
      <p:ext uri="{BB962C8B-B14F-4D97-AF65-F5344CB8AC3E}">
        <p14:creationId xmlns:p14="http://schemas.microsoft.com/office/powerpoint/2010/main" val="5530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DD28A4E-54F0-40D4-B2F6-E8C4F08641BE}"/>
              </a:ext>
            </a:extLst>
          </p:cNvPr>
          <p:cNvCxnSpPr/>
          <p:nvPr/>
        </p:nvCxnSpPr>
        <p:spPr>
          <a:xfrm>
            <a:off x="118770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3100CF-EF8E-4D55-88AD-BE95D010DE12}"/>
              </a:ext>
            </a:extLst>
          </p:cNvPr>
          <p:cNvCxnSpPr/>
          <p:nvPr/>
        </p:nvCxnSpPr>
        <p:spPr>
          <a:xfrm>
            <a:off x="1113536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C412F7F-29C0-4088-A190-2EFE41E621B0}"/>
              </a:ext>
            </a:extLst>
          </p:cNvPr>
          <p:cNvCxnSpPr/>
          <p:nvPr/>
        </p:nvCxnSpPr>
        <p:spPr>
          <a:xfrm>
            <a:off x="96926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6EBCB71-9E4F-4803-879E-5DCD7959C0D8}"/>
              </a:ext>
            </a:extLst>
          </p:cNvPr>
          <p:cNvCxnSpPr/>
          <p:nvPr/>
        </p:nvCxnSpPr>
        <p:spPr>
          <a:xfrm>
            <a:off x="1042416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BB4241-C3BA-4276-8F11-287E63BC92AF}"/>
              </a:ext>
            </a:extLst>
          </p:cNvPr>
          <p:cNvCxnSpPr/>
          <p:nvPr/>
        </p:nvCxnSpPr>
        <p:spPr>
          <a:xfrm>
            <a:off x="89814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3665302-8D86-4BCE-9503-6FE99E0C212A}"/>
              </a:ext>
            </a:extLst>
          </p:cNvPr>
          <p:cNvCxnSpPr/>
          <p:nvPr/>
        </p:nvCxnSpPr>
        <p:spPr>
          <a:xfrm>
            <a:off x="82702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C0274F-1D91-432D-8577-B55DD5C02736}"/>
              </a:ext>
            </a:extLst>
          </p:cNvPr>
          <p:cNvCxnSpPr>
            <a:cxnSpLocks/>
          </p:cNvCxnSpPr>
          <p:nvPr/>
        </p:nvCxnSpPr>
        <p:spPr>
          <a:xfrm>
            <a:off x="8270240" y="54864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C984B3B-7A09-483B-B65A-B07565214CF3}"/>
              </a:ext>
            </a:extLst>
          </p:cNvPr>
          <p:cNvCxnSpPr>
            <a:cxnSpLocks/>
          </p:cNvCxnSpPr>
          <p:nvPr/>
        </p:nvCxnSpPr>
        <p:spPr>
          <a:xfrm>
            <a:off x="8270240" y="129032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D7A64B9-9B24-44E3-BFE8-C75451ECC5E6}"/>
              </a:ext>
            </a:extLst>
          </p:cNvPr>
          <p:cNvCxnSpPr>
            <a:cxnSpLocks/>
          </p:cNvCxnSpPr>
          <p:nvPr/>
        </p:nvCxnSpPr>
        <p:spPr>
          <a:xfrm>
            <a:off x="8270240" y="199136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AD8A2-A5A9-4DF2-9A60-101F47A1DC23}"/>
              </a:ext>
            </a:extLst>
          </p:cNvPr>
          <p:cNvCxnSpPr>
            <a:cxnSpLocks/>
          </p:cNvCxnSpPr>
          <p:nvPr/>
        </p:nvCxnSpPr>
        <p:spPr>
          <a:xfrm>
            <a:off x="8270240" y="27228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2607FB3-36EC-4D99-990A-3A7057E5B466}"/>
              </a:ext>
            </a:extLst>
          </p:cNvPr>
          <p:cNvCxnSpPr>
            <a:cxnSpLocks/>
          </p:cNvCxnSpPr>
          <p:nvPr/>
        </p:nvCxnSpPr>
        <p:spPr>
          <a:xfrm>
            <a:off x="8270240" y="342900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34FA920-55B6-4B5D-A45E-8074754C7676}"/>
              </a:ext>
            </a:extLst>
          </p:cNvPr>
          <p:cNvCxnSpPr>
            <a:cxnSpLocks/>
          </p:cNvCxnSpPr>
          <p:nvPr/>
        </p:nvCxnSpPr>
        <p:spPr>
          <a:xfrm>
            <a:off x="8270240" y="415036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4756127-91E0-4F26-8235-6F1C03C532EC}"/>
              </a:ext>
            </a:extLst>
          </p:cNvPr>
          <p:cNvCxnSpPr>
            <a:cxnSpLocks/>
          </p:cNvCxnSpPr>
          <p:nvPr/>
        </p:nvCxnSpPr>
        <p:spPr>
          <a:xfrm>
            <a:off x="8270240" y="48818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68C2ED1-5AFD-4506-9DE4-E0C420837C83}"/>
              </a:ext>
            </a:extLst>
          </p:cNvPr>
          <p:cNvCxnSpPr>
            <a:cxnSpLocks/>
          </p:cNvCxnSpPr>
          <p:nvPr/>
        </p:nvCxnSpPr>
        <p:spPr>
          <a:xfrm>
            <a:off x="8270240" y="55930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2878CDA-79F3-424B-9E94-F60346C0F4C2}"/>
              </a:ext>
            </a:extLst>
          </p:cNvPr>
          <p:cNvCxnSpPr>
            <a:cxnSpLocks/>
          </p:cNvCxnSpPr>
          <p:nvPr/>
        </p:nvCxnSpPr>
        <p:spPr>
          <a:xfrm>
            <a:off x="8270240" y="631444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E252361D-51F3-42EB-BE14-1281BAD8321B}"/>
              </a:ext>
            </a:extLst>
          </p:cNvPr>
          <p:cNvSpPr/>
          <p:nvPr/>
        </p:nvSpPr>
        <p:spPr>
          <a:xfrm>
            <a:off x="9692645" y="4144860"/>
            <a:ext cx="731519" cy="737003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7EF2EF-4574-4875-95FD-3945146E9262}"/>
              </a:ext>
            </a:extLst>
          </p:cNvPr>
          <p:cNvSpPr/>
          <p:nvPr/>
        </p:nvSpPr>
        <p:spPr>
          <a:xfrm>
            <a:off x="9682486" y="4881879"/>
            <a:ext cx="741663" cy="716704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4AA862-8704-4271-8F50-7718925D834D}"/>
              </a:ext>
            </a:extLst>
          </p:cNvPr>
          <p:cNvSpPr/>
          <p:nvPr/>
        </p:nvSpPr>
        <p:spPr>
          <a:xfrm>
            <a:off x="10424164" y="4881861"/>
            <a:ext cx="711195" cy="715856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385777-B9BC-4C6B-A25C-4ECD033E74FE}"/>
              </a:ext>
            </a:extLst>
          </p:cNvPr>
          <p:cNvSpPr/>
          <p:nvPr/>
        </p:nvSpPr>
        <p:spPr>
          <a:xfrm>
            <a:off x="11135358" y="1280141"/>
            <a:ext cx="741663" cy="71670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2CC3B34-61E8-4DD0-ADB5-BF9C50E2B864}"/>
              </a:ext>
            </a:extLst>
          </p:cNvPr>
          <p:cNvSpPr/>
          <p:nvPr/>
        </p:nvSpPr>
        <p:spPr>
          <a:xfrm>
            <a:off x="10424146" y="1288219"/>
            <a:ext cx="711191" cy="716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B173F1-D6C1-490A-B155-F446FDB09B09}"/>
              </a:ext>
            </a:extLst>
          </p:cNvPr>
          <p:cNvSpPr/>
          <p:nvPr/>
        </p:nvSpPr>
        <p:spPr>
          <a:xfrm>
            <a:off x="8265174" y="6314446"/>
            <a:ext cx="711191" cy="543559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AE03A9-3488-4B68-BC9C-134647311F2D}"/>
              </a:ext>
            </a:extLst>
          </p:cNvPr>
          <p:cNvSpPr/>
          <p:nvPr/>
        </p:nvSpPr>
        <p:spPr>
          <a:xfrm>
            <a:off x="10424146" y="6319945"/>
            <a:ext cx="711191" cy="5528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B7ACDC-81C0-4883-9BCB-D7351930AE5F}"/>
              </a:ext>
            </a:extLst>
          </p:cNvPr>
          <p:cNvSpPr/>
          <p:nvPr/>
        </p:nvSpPr>
        <p:spPr>
          <a:xfrm>
            <a:off x="8275313" y="543140"/>
            <a:ext cx="711208" cy="745083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DAF885-45F2-4C27-B1C9-DD3A2C3B1EAE}"/>
              </a:ext>
            </a:extLst>
          </p:cNvPr>
          <p:cNvSpPr/>
          <p:nvPr/>
        </p:nvSpPr>
        <p:spPr>
          <a:xfrm>
            <a:off x="8991618" y="2728389"/>
            <a:ext cx="711191" cy="71245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D97009-8B2E-45E6-8995-40E294F3A91A}"/>
              </a:ext>
            </a:extLst>
          </p:cNvPr>
          <p:cNvSpPr txBox="1"/>
          <p:nvPr/>
        </p:nvSpPr>
        <p:spPr>
          <a:xfrm>
            <a:off x="1750134" y="4470351"/>
            <a:ext cx="3512751" cy="7694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FBCBF8-A7C3-4BE9-9EBB-D88C5EBB15A0}"/>
              </a:ext>
            </a:extLst>
          </p:cNvPr>
          <p:cNvSpPr txBox="1"/>
          <p:nvPr/>
        </p:nvSpPr>
        <p:spPr>
          <a:xfrm>
            <a:off x="101106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97D6B44-63A8-4938-AAAD-798CC45BD123}"/>
              </a:ext>
            </a:extLst>
          </p:cNvPr>
          <p:cNvSpPr txBox="1"/>
          <p:nvPr/>
        </p:nvSpPr>
        <p:spPr>
          <a:xfrm>
            <a:off x="1027997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COLLEGE OF SYSTEMS ENGINEERING </a:t>
            </a:r>
          </a:p>
          <a:p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1F8DEF4-D820-4F1E-A811-B2CBFD17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068" y="186166"/>
            <a:ext cx="641992" cy="6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BE0CF1-39CA-4276-B4F6-8D417B607E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19"/>
          <a:stretch/>
        </p:blipFill>
        <p:spPr>
          <a:xfrm>
            <a:off x="880933" y="1473419"/>
            <a:ext cx="3711262" cy="4449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004032-8465-40EE-9659-4434D037C031}"/>
              </a:ext>
            </a:extLst>
          </p:cNvPr>
          <p:cNvSpPr txBox="1"/>
          <p:nvPr/>
        </p:nvSpPr>
        <p:spPr>
          <a:xfrm>
            <a:off x="1909313" y="6057440"/>
            <a:ext cx="312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07ECD8-1FE2-44A4-AAE9-AF639108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17" y="1963638"/>
            <a:ext cx="6678538" cy="4057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31B659-AB6D-43CC-AFC1-540D9375C4C4}"/>
              </a:ext>
            </a:extLst>
          </p:cNvPr>
          <p:cNvSpPr txBox="1"/>
          <p:nvPr/>
        </p:nvSpPr>
        <p:spPr>
          <a:xfrm>
            <a:off x="7752184" y="6057440"/>
            <a:ext cx="312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 名 展 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3EAE4-A95B-46E0-BAB2-FC873ADDF631}"/>
              </a:ext>
            </a:extLst>
          </p:cNvPr>
          <p:cNvSpPr txBox="1"/>
          <p:nvPr/>
        </p:nvSpPr>
        <p:spPr>
          <a:xfrm>
            <a:off x="6096000" y="1465821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排名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百分比：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208/2082=10%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2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4B9AAF8-BB5A-4175-B8A3-8EE3D04AEF2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E9718CC-4E7D-4E9E-8C69-90C56578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E5E395-435A-4A67-A8D9-FFAE90F03894}"/>
              </a:ext>
            </a:extLst>
          </p:cNvPr>
          <p:cNvSpPr/>
          <p:nvPr/>
        </p:nvSpPr>
        <p:spPr>
          <a:xfrm>
            <a:off x="9507240" y="1"/>
            <a:ext cx="2709440" cy="6857998"/>
          </a:xfrm>
          <a:prstGeom prst="rect">
            <a:avLst/>
          </a:prstGeom>
          <a:solidFill>
            <a:srgbClr val="32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3FD7F-57FE-4121-BA2F-16172B15D1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4780" y="1481709"/>
            <a:ext cx="2307884" cy="3800408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9494294-0C63-493A-BEFA-69F936FE2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997953"/>
              </p:ext>
            </p:extLst>
          </p:nvPr>
        </p:nvGraphicFramePr>
        <p:xfrm>
          <a:off x="1199456" y="1495156"/>
          <a:ext cx="7063488" cy="4238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object 25">
            <a:extLst>
              <a:ext uri="{FF2B5EF4-FFF2-40B4-BE49-F238E27FC236}">
                <a16:creationId xmlns:a16="http://schemas.microsoft.com/office/drawing/2014/main" id="{02643F8B-2952-4E45-8AFE-49314666A028}"/>
              </a:ext>
            </a:extLst>
          </p:cNvPr>
          <p:cNvSpPr txBox="1"/>
          <p:nvPr/>
        </p:nvSpPr>
        <p:spPr>
          <a:xfrm>
            <a:off x="4367808" y="5366273"/>
            <a:ext cx="1435724" cy="467436"/>
          </a:xfrm>
          <a:prstGeom prst="rect">
            <a:avLst/>
          </a:prstGeom>
          <a:solidFill>
            <a:srgbClr val="3159A2"/>
          </a:solidFill>
          <a:ln w="9144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提交次数</a:t>
            </a: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AD50043D-2D3F-48FD-9327-C4CBE358E459}"/>
              </a:ext>
            </a:extLst>
          </p:cNvPr>
          <p:cNvSpPr txBox="1"/>
          <p:nvPr/>
        </p:nvSpPr>
        <p:spPr>
          <a:xfrm rot="16200000">
            <a:off x="236174" y="3004575"/>
            <a:ext cx="2066858" cy="467436"/>
          </a:xfrm>
          <a:prstGeom prst="rect">
            <a:avLst/>
          </a:prstGeom>
          <a:solidFill>
            <a:srgbClr val="3159A2"/>
          </a:solidFill>
          <a:ln w="9144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public score</a:t>
            </a:r>
            <a:endParaRPr lang="zh-CN" altLang="en-US" sz="2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7547CA-30DE-41F3-9DFE-331105F52BA3}"/>
              </a:ext>
            </a:extLst>
          </p:cNvPr>
          <p:cNvSpPr txBox="1"/>
          <p:nvPr/>
        </p:nvSpPr>
        <p:spPr>
          <a:xfrm>
            <a:off x="1788900" y="31525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B0197B-0ADF-45E4-85D1-32DC4FEBDA9B}"/>
              </a:ext>
            </a:extLst>
          </p:cNvPr>
          <p:cNvSpPr txBox="1"/>
          <p:nvPr/>
        </p:nvSpPr>
        <p:spPr>
          <a:xfrm>
            <a:off x="2473675" y="369444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过拟合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59ED01-8E0A-4B21-A906-B8E6C63C50FF}"/>
              </a:ext>
            </a:extLst>
          </p:cNvPr>
          <p:cNvSpPr txBox="1"/>
          <p:nvPr/>
        </p:nvSpPr>
        <p:spPr>
          <a:xfrm>
            <a:off x="4178034" y="288442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特征工程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F58F62-AA2C-490C-9A27-E8BCABA19E8F}"/>
              </a:ext>
            </a:extLst>
          </p:cNvPr>
          <p:cNvSpPr txBox="1"/>
          <p:nvPr/>
        </p:nvSpPr>
        <p:spPr>
          <a:xfrm>
            <a:off x="6672064" y="2636912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参数调优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4E486F6-5605-4D5F-B774-26937216A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6" y="4538422"/>
            <a:ext cx="1967861" cy="19599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8272D13-BD24-405C-8457-172A50804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57" y="3371197"/>
            <a:ext cx="1875273" cy="18752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A3715E-E151-4837-A6CD-6AD8339B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680" y="614744"/>
            <a:ext cx="1693937" cy="1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4A1537D-C99A-45B6-98E7-5F82C50D5BC8}"/>
              </a:ext>
            </a:extLst>
          </p:cNvPr>
          <p:cNvGrpSpPr/>
          <p:nvPr/>
        </p:nvGrpSpPr>
        <p:grpSpPr>
          <a:xfrm>
            <a:off x="2061545" y="2492896"/>
            <a:ext cx="5906663" cy="2088232"/>
            <a:chOff x="2061545" y="2492896"/>
            <a:chExt cx="5906663" cy="208823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694DD37-A611-4FA7-8374-9415C6A26CA0}"/>
                </a:ext>
              </a:extLst>
            </p:cNvPr>
            <p:cNvSpPr/>
            <p:nvPr/>
          </p:nvSpPr>
          <p:spPr>
            <a:xfrm>
              <a:off x="2061545" y="3957021"/>
              <a:ext cx="158400" cy="1575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21B8F0-8BCF-4A29-8DFC-99F3C146DE77}"/>
                </a:ext>
              </a:extLst>
            </p:cNvPr>
            <p:cNvSpPr/>
            <p:nvPr/>
          </p:nvSpPr>
          <p:spPr>
            <a:xfrm>
              <a:off x="2927648" y="2983371"/>
              <a:ext cx="158400" cy="1575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A9C5087-7B68-4BC1-822A-FDD7FE5B4062}"/>
                </a:ext>
              </a:extLst>
            </p:cNvPr>
            <p:cNvSpPr/>
            <p:nvPr/>
          </p:nvSpPr>
          <p:spPr>
            <a:xfrm>
              <a:off x="6513664" y="2564904"/>
              <a:ext cx="158400" cy="1575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715B3B0-52F2-457D-A679-D22AC20AF69E}"/>
                </a:ext>
              </a:extLst>
            </p:cNvPr>
            <p:cNvSpPr/>
            <p:nvPr/>
          </p:nvSpPr>
          <p:spPr>
            <a:xfrm>
              <a:off x="7809808" y="2492896"/>
              <a:ext cx="158400" cy="1575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08B5B75-0C70-47B9-BFBB-2968CFA6877B}"/>
                </a:ext>
              </a:extLst>
            </p:cNvPr>
            <p:cNvSpPr/>
            <p:nvPr/>
          </p:nvSpPr>
          <p:spPr>
            <a:xfrm>
              <a:off x="3417320" y="4423531"/>
              <a:ext cx="158400" cy="15759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C1931C19-A653-457A-9B80-8AD9B12B498D}"/>
              </a:ext>
            </a:extLst>
          </p:cNvPr>
          <p:cNvSpPr/>
          <p:nvPr/>
        </p:nvSpPr>
        <p:spPr>
          <a:xfrm rot="16200000" flipH="1">
            <a:off x="6667499" y="1333501"/>
            <a:ext cx="6858002" cy="4191000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0BE86A-FA8F-4D0F-A0CD-2B4092654A5C}"/>
              </a:ext>
            </a:extLst>
          </p:cNvPr>
          <p:cNvCxnSpPr>
            <a:cxnSpLocks/>
          </p:cNvCxnSpPr>
          <p:nvPr/>
        </p:nvCxnSpPr>
        <p:spPr>
          <a:xfrm flipH="1">
            <a:off x="115976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486CA1A-B7EB-4E33-807C-18167C55CBE6}"/>
              </a:ext>
            </a:extLst>
          </p:cNvPr>
          <p:cNvCxnSpPr>
            <a:cxnSpLocks/>
          </p:cNvCxnSpPr>
          <p:nvPr/>
        </p:nvCxnSpPr>
        <p:spPr>
          <a:xfrm flipH="1">
            <a:off x="1085596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22CB0D-086D-4459-8EC6-64555CCFFF13}"/>
              </a:ext>
            </a:extLst>
          </p:cNvPr>
          <p:cNvCxnSpPr>
            <a:cxnSpLocks/>
          </p:cNvCxnSpPr>
          <p:nvPr/>
        </p:nvCxnSpPr>
        <p:spPr>
          <a:xfrm flipH="1">
            <a:off x="94132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65BB0C5-D379-40B6-AEFF-8CC799029A05}"/>
              </a:ext>
            </a:extLst>
          </p:cNvPr>
          <p:cNvCxnSpPr>
            <a:cxnSpLocks/>
          </p:cNvCxnSpPr>
          <p:nvPr/>
        </p:nvCxnSpPr>
        <p:spPr>
          <a:xfrm flipH="1">
            <a:off x="1014476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1D3C0CA-4140-48B2-A19D-3D577BF35492}"/>
              </a:ext>
            </a:extLst>
          </p:cNvPr>
          <p:cNvCxnSpPr>
            <a:cxnSpLocks/>
          </p:cNvCxnSpPr>
          <p:nvPr/>
        </p:nvCxnSpPr>
        <p:spPr>
          <a:xfrm flipH="1">
            <a:off x="8702040" y="0"/>
            <a:ext cx="0" cy="685800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55B8B05-DDF0-4062-805B-39D953991BCD}"/>
              </a:ext>
            </a:extLst>
          </p:cNvPr>
          <p:cNvCxnSpPr>
            <a:cxnSpLocks/>
          </p:cNvCxnSpPr>
          <p:nvPr/>
        </p:nvCxnSpPr>
        <p:spPr>
          <a:xfrm>
            <a:off x="7990840" y="568961"/>
            <a:ext cx="0" cy="5745477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BBB03A2-BE76-43AE-B6A1-9D3C2125C9B0}"/>
              </a:ext>
            </a:extLst>
          </p:cNvPr>
          <p:cNvCxnSpPr>
            <a:cxnSpLocks/>
          </p:cNvCxnSpPr>
          <p:nvPr/>
        </p:nvCxnSpPr>
        <p:spPr>
          <a:xfrm flipH="1">
            <a:off x="7990840" y="548641"/>
            <a:ext cx="4201160" cy="2032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4393E3-FE4C-4889-871E-5C1EFD1E2473}"/>
              </a:ext>
            </a:extLst>
          </p:cNvPr>
          <p:cNvCxnSpPr>
            <a:cxnSpLocks/>
          </p:cNvCxnSpPr>
          <p:nvPr/>
        </p:nvCxnSpPr>
        <p:spPr>
          <a:xfrm flipH="1">
            <a:off x="7990840" y="129032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A933189-E5DE-45EB-80CB-C2E38EA325FE}"/>
              </a:ext>
            </a:extLst>
          </p:cNvPr>
          <p:cNvCxnSpPr>
            <a:cxnSpLocks/>
          </p:cNvCxnSpPr>
          <p:nvPr/>
        </p:nvCxnSpPr>
        <p:spPr>
          <a:xfrm flipH="1">
            <a:off x="7990840" y="1991360"/>
            <a:ext cx="4201160" cy="17666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542AB45-0ECF-4DB8-8747-5265FB25CD0D}"/>
              </a:ext>
            </a:extLst>
          </p:cNvPr>
          <p:cNvCxnSpPr>
            <a:cxnSpLocks/>
          </p:cNvCxnSpPr>
          <p:nvPr/>
        </p:nvCxnSpPr>
        <p:spPr>
          <a:xfrm flipH="1">
            <a:off x="7990840" y="27228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D805D7-F831-445B-A589-AF6AB88E0210}"/>
              </a:ext>
            </a:extLst>
          </p:cNvPr>
          <p:cNvCxnSpPr>
            <a:cxnSpLocks/>
          </p:cNvCxnSpPr>
          <p:nvPr/>
        </p:nvCxnSpPr>
        <p:spPr>
          <a:xfrm flipH="1">
            <a:off x="7990840" y="342900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5B97EE-C159-429A-A186-A75452CD38B2}"/>
              </a:ext>
            </a:extLst>
          </p:cNvPr>
          <p:cNvCxnSpPr>
            <a:cxnSpLocks/>
          </p:cNvCxnSpPr>
          <p:nvPr/>
        </p:nvCxnSpPr>
        <p:spPr>
          <a:xfrm flipH="1">
            <a:off x="7990840" y="415036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005C83B-4442-420C-88EA-DD1552E6F280}"/>
              </a:ext>
            </a:extLst>
          </p:cNvPr>
          <p:cNvCxnSpPr>
            <a:cxnSpLocks/>
          </p:cNvCxnSpPr>
          <p:nvPr/>
        </p:nvCxnSpPr>
        <p:spPr>
          <a:xfrm flipH="1">
            <a:off x="7990840" y="48818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B31C0D-C199-4685-9DD5-D920D1DA762D}"/>
              </a:ext>
            </a:extLst>
          </p:cNvPr>
          <p:cNvCxnSpPr>
            <a:cxnSpLocks/>
          </p:cNvCxnSpPr>
          <p:nvPr/>
        </p:nvCxnSpPr>
        <p:spPr>
          <a:xfrm flipH="1">
            <a:off x="7990840" y="559308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3A4194F-E9CE-4C21-B6FD-BD51420DFC5B}"/>
              </a:ext>
            </a:extLst>
          </p:cNvPr>
          <p:cNvCxnSpPr>
            <a:cxnSpLocks/>
          </p:cNvCxnSpPr>
          <p:nvPr/>
        </p:nvCxnSpPr>
        <p:spPr>
          <a:xfrm flipH="1">
            <a:off x="7990840" y="6314440"/>
            <a:ext cx="4201160" cy="0"/>
          </a:xfrm>
          <a:prstGeom prst="line">
            <a:avLst/>
          </a:prstGeom>
          <a:ln w="15875">
            <a:solidFill>
              <a:schemeClr val="bg2">
                <a:lumMod val="50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DA8223F9-54A1-414B-B4D4-172989A3C8B1}"/>
              </a:ext>
            </a:extLst>
          </p:cNvPr>
          <p:cNvSpPr/>
          <p:nvPr/>
        </p:nvSpPr>
        <p:spPr>
          <a:xfrm flipH="1">
            <a:off x="10144760" y="2009026"/>
            <a:ext cx="711196" cy="713849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236A9E-71FA-4DBC-B3E8-4E37A79BFA29}"/>
              </a:ext>
            </a:extLst>
          </p:cNvPr>
          <p:cNvSpPr/>
          <p:nvPr/>
        </p:nvSpPr>
        <p:spPr>
          <a:xfrm flipH="1">
            <a:off x="8000999" y="543559"/>
            <a:ext cx="711196" cy="741682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59F41B-C78D-4AAA-AE70-35B79DD0A304}"/>
              </a:ext>
            </a:extLst>
          </p:cNvPr>
          <p:cNvSpPr/>
          <p:nvPr/>
        </p:nvSpPr>
        <p:spPr>
          <a:xfrm flipH="1">
            <a:off x="9413239" y="4150358"/>
            <a:ext cx="731515" cy="731521"/>
          </a:xfrm>
          <a:prstGeom prst="rect">
            <a:avLst/>
          </a:prstGeom>
          <a:solidFill>
            <a:schemeClr val="bg1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AF24FC7-BEFF-4A4F-AE0E-7CEEE6B30FD1}"/>
              </a:ext>
            </a:extLst>
          </p:cNvPr>
          <p:cNvSpPr/>
          <p:nvPr/>
        </p:nvSpPr>
        <p:spPr>
          <a:xfrm flipH="1">
            <a:off x="10144754" y="4150351"/>
            <a:ext cx="711200" cy="731521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985288D-24F3-4467-88E9-FF76D1CEF396}"/>
              </a:ext>
            </a:extLst>
          </p:cNvPr>
          <p:cNvSpPr/>
          <p:nvPr/>
        </p:nvSpPr>
        <p:spPr>
          <a:xfrm flipH="1">
            <a:off x="8001001" y="5593080"/>
            <a:ext cx="701040" cy="721358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81CC36-DC76-46A8-BAE1-BE47C141792E}"/>
              </a:ext>
            </a:extLst>
          </p:cNvPr>
          <p:cNvSpPr txBox="1"/>
          <p:nvPr/>
        </p:nvSpPr>
        <p:spPr>
          <a:xfrm>
            <a:off x="1137523" y="2338261"/>
            <a:ext cx="5857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THANKS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！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黑体" panose="02010609060101010101" pitchFamily="49" charset="-122"/>
              </a:rPr>
              <a:t>请大家批评指正！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4F89A-E7EA-4B5D-98BF-C17EB3661F7C}"/>
              </a:ext>
            </a:extLst>
          </p:cNvPr>
          <p:cNvSpPr txBox="1"/>
          <p:nvPr/>
        </p:nvSpPr>
        <p:spPr>
          <a:xfrm>
            <a:off x="10671536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0EBDF6-F5E2-410C-AC03-0090BB9DC26D}"/>
              </a:ext>
            </a:extLst>
          </p:cNvPr>
          <p:cNvSpPr txBox="1"/>
          <p:nvPr/>
        </p:nvSpPr>
        <p:spPr>
          <a:xfrm>
            <a:off x="9061803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72DA434-BDD8-4AF7-AC24-D0AB523F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DEE940A-5EE1-4966-93AB-6081001AD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4626" y="4262592"/>
            <a:ext cx="3303583" cy="181026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D3FFE4D-EAA5-4D34-AF20-13964F85945E}"/>
              </a:ext>
            </a:extLst>
          </p:cNvPr>
          <p:cNvSpPr txBox="1"/>
          <p:nvPr/>
        </p:nvSpPr>
        <p:spPr>
          <a:xfrm>
            <a:off x="-104713" y="6304280"/>
            <a:ext cx="830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先进数据挖掘课程汇报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7F0CCD6-0B7E-4FE6-9922-64C2B30217F5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799084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2CA7A88-22C7-4159-A47D-A1A69A0561BB}"/>
              </a:ext>
            </a:extLst>
          </p:cNvPr>
          <p:cNvGrpSpPr/>
          <p:nvPr/>
        </p:nvGrpSpPr>
        <p:grpSpPr>
          <a:xfrm>
            <a:off x="8265174" y="0"/>
            <a:ext cx="3926826" cy="6872780"/>
            <a:chOff x="8265174" y="0"/>
            <a:chExt cx="3926826" cy="687278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DD28A4E-54F0-40D4-B2F6-E8C4F08641BE}"/>
                </a:ext>
              </a:extLst>
            </p:cNvPr>
            <p:cNvCxnSpPr/>
            <p:nvPr/>
          </p:nvCxnSpPr>
          <p:spPr>
            <a:xfrm>
              <a:off x="118770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B3100CF-EF8E-4D55-88AD-BE95D010DE12}"/>
                </a:ext>
              </a:extLst>
            </p:cNvPr>
            <p:cNvCxnSpPr/>
            <p:nvPr/>
          </p:nvCxnSpPr>
          <p:spPr>
            <a:xfrm>
              <a:off x="1113536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C412F7F-29C0-4088-A190-2EFE41E621B0}"/>
                </a:ext>
              </a:extLst>
            </p:cNvPr>
            <p:cNvCxnSpPr/>
            <p:nvPr/>
          </p:nvCxnSpPr>
          <p:spPr>
            <a:xfrm>
              <a:off x="96926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6EBCB71-9E4F-4803-879E-5DCD7959C0D8}"/>
                </a:ext>
              </a:extLst>
            </p:cNvPr>
            <p:cNvCxnSpPr/>
            <p:nvPr/>
          </p:nvCxnSpPr>
          <p:spPr>
            <a:xfrm>
              <a:off x="1042416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CBB4241-C3BA-4276-8F11-287E63BC92AF}"/>
                </a:ext>
              </a:extLst>
            </p:cNvPr>
            <p:cNvCxnSpPr/>
            <p:nvPr/>
          </p:nvCxnSpPr>
          <p:spPr>
            <a:xfrm>
              <a:off x="89814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3665302-8D86-4BCE-9503-6FE99E0C212A}"/>
                </a:ext>
              </a:extLst>
            </p:cNvPr>
            <p:cNvCxnSpPr/>
            <p:nvPr/>
          </p:nvCxnSpPr>
          <p:spPr>
            <a:xfrm>
              <a:off x="8270240" y="0"/>
              <a:ext cx="0" cy="685800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BC0274F-1D91-432D-8577-B55DD5C0273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54864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C984B3B-7A09-483B-B65A-B07565214CF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129032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D7A64B9-9B24-44E3-BFE8-C75451ECC5E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199136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50AD8A2-A5A9-4DF2-9A60-101F47A1DC2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27228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2607FB3-36EC-4D99-990A-3A7057E5B46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342900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34FA920-55B6-4B5D-A45E-8074754C7676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415036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4756127-91E0-4F26-8235-6F1C03C532EC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48818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68C2ED1-5AFD-4506-9DE4-E0C420837C83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559308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2878CDA-79F3-424B-9E94-F60346C0F4C2}"/>
                </a:ext>
              </a:extLst>
            </p:cNvPr>
            <p:cNvCxnSpPr>
              <a:cxnSpLocks/>
            </p:cNvCxnSpPr>
            <p:nvPr/>
          </p:nvCxnSpPr>
          <p:spPr>
            <a:xfrm>
              <a:off x="8270240" y="6314440"/>
              <a:ext cx="3921760" cy="0"/>
            </a:xfrm>
            <a:prstGeom prst="line">
              <a:avLst/>
            </a:prstGeom>
            <a:ln w="15875">
              <a:solidFill>
                <a:schemeClr val="bg1">
                  <a:lumMod val="8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252361D-51F3-42EB-BE14-1281BAD8321B}"/>
                </a:ext>
              </a:extLst>
            </p:cNvPr>
            <p:cNvSpPr/>
            <p:nvPr/>
          </p:nvSpPr>
          <p:spPr>
            <a:xfrm>
              <a:off x="9692645" y="4144860"/>
              <a:ext cx="731519" cy="737003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7EF2EF-4574-4875-95FD-3945146E9262}"/>
                </a:ext>
              </a:extLst>
            </p:cNvPr>
            <p:cNvSpPr/>
            <p:nvPr/>
          </p:nvSpPr>
          <p:spPr>
            <a:xfrm>
              <a:off x="9682486" y="4881879"/>
              <a:ext cx="741663" cy="716704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4AA862-8704-4271-8F50-7718925D834D}"/>
                </a:ext>
              </a:extLst>
            </p:cNvPr>
            <p:cNvSpPr/>
            <p:nvPr/>
          </p:nvSpPr>
          <p:spPr>
            <a:xfrm>
              <a:off x="10424164" y="4881861"/>
              <a:ext cx="711195" cy="715856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385777-B9BC-4C6B-A25C-4ECD033E74FE}"/>
                </a:ext>
              </a:extLst>
            </p:cNvPr>
            <p:cNvSpPr/>
            <p:nvPr/>
          </p:nvSpPr>
          <p:spPr>
            <a:xfrm>
              <a:off x="11135358" y="1280141"/>
              <a:ext cx="741663" cy="716704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2CC3B34-61E8-4DD0-ADB5-BF9C50E2B864}"/>
                </a:ext>
              </a:extLst>
            </p:cNvPr>
            <p:cNvSpPr/>
            <p:nvPr/>
          </p:nvSpPr>
          <p:spPr>
            <a:xfrm>
              <a:off x="10424146" y="1288219"/>
              <a:ext cx="711191" cy="716704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DB173F1-D6C1-490A-B155-F446FDB09B09}"/>
                </a:ext>
              </a:extLst>
            </p:cNvPr>
            <p:cNvSpPr/>
            <p:nvPr/>
          </p:nvSpPr>
          <p:spPr>
            <a:xfrm>
              <a:off x="8265174" y="6314446"/>
              <a:ext cx="711191" cy="543559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7AE03A9-3488-4B68-BC9C-134647311F2D}"/>
                </a:ext>
              </a:extLst>
            </p:cNvPr>
            <p:cNvSpPr/>
            <p:nvPr/>
          </p:nvSpPr>
          <p:spPr>
            <a:xfrm>
              <a:off x="10424146" y="6319945"/>
              <a:ext cx="711191" cy="552835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B7ACDC-81C0-4883-9BCB-D7351930AE5F}"/>
                </a:ext>
              </a:extLst>
            </p:cNvPr>
            <p:cNvSpPr/>
            <p:nvPr/>
          </p:nvSpPr>
          <p:spPr>
            <a:xfrm>
              <a:off x="8275313" y="543140"/>
              <a:ext cx="711208" cy="745083"/>
            </a:xfrm>
            <a:prstGeom prst="rect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DAF885-45F2-4C27-B1C9-DD3A2C3B1EAE}"/>
                </a:ext>
              </a:extLst>
            </p:cNvPr>
            <p:cNvSpPr/>
            <p:nvPr/>
          </p:nvSpPr>
          <p:spPr>
            <a:xfrm>
              <a:off x="8991618" y="2728389"/>
              <a:ext cx="711191" cy="712455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B4C2E377-6FC3-4F81-B7C1-0E7E6572C2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068" y="186166"/>
            <a:ext cx="641992" cy="64031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AD97009-8B2E-45E6-8995-40E294F3A91A}"/>
              </a:ext>
            </a:extLst>
          </p:cNvPr>
          <p:cNvSpPr txBox="1"/>
          <p:nvPr/>
        </p:nvSpPr>
        <p:spPr>
          <a:xfrm>
            <a:off x="1011063" y="4823639"/>
            <a:ext cx="4150359" cy="7694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题目介绍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FBCBF8-A7C3-4BE9-9EBB-D88C5EBB15A0}"/>
              </a:ext>
            </a:extLst>
          </p:cNvPr>
          <p:cNvSpPr txBox="1"/>
          <p:nvPr/>
        </p:nvSpPr>
        <p:spPr>
          <a:xfrm>
            <a:off x="101106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97D6B44-63A8-4938-AAAD-798CC45BD123}"/>
              </a:ext>
            </a:extLst>
          </p:cNvPr>
          <p:cNvSpPr txBox="1"/>
          <p:nvPr/>
        </p:nvSpPr>
        <p:spPr>
          <a:xfrm>
            <a:off x="1027997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COLLEGE OF SYSTEMS ENGINEERING </a:t>
            </a:r>
          </a:p>
          <a:p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F4CA613-C78A-4EC1-8EA6-336B213F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1" y="4581126"/>
            <a:ext cx="8947257" cy="21660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09D12-E245-4147-9700-B888ADB34877}"/>
              </a:ext>
            </a:extLst>
          </p:cNvPr>
          <p:cNvSpPr/>
          <p:nvPr/>
        </p:nvSpPr>
        <p:spPr>
          <a:xfrm>
            <a:off x="1544008" y="1265165"/>
            <a:ext cx="1025922" cy="30777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endParaRPr lang="en-US" altLang="x-none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36" name="Freeform 113">
            <a:extLst>
              <a:ext uri="{FF2B5EF4-FFF2-40B4-BE49-F238E27FC236}">
                <a16:creationId xmlns:a16="http://schemas.microsoft.com/office/drawing/2014/main" id="{913666E2-4645-4142-B182-020592878A2A}"/>
              </a:ext>
            </a:extLst>
          </p:cNvPr>
          <p:cNvSpPr>
            <a:spLocks noChangeAspect="1"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A73683A7-60CD-4276-B2EE-52B489F329E6}"/>
              </a:ext>
            </a:extLst>
          </p:cNvPr>
          <p:cNvSpPr>
            <a:spLocks noChangeAspect="1"/>
          </p:cNvSpPr>
          <p:nvPr/>
        </p:nvSpPr>
        <p:spPr>
          <a:xfrm>
            <a:off x="188780" y="1189084"/>
            <a:ext cx="1790555" cy="4308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赛题内容</a:t>
            </a:r>
            <a:endParaRPr lang="en-US" altLang="x-none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E63D4A-64F3-4FF5-B01A-661D8EE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846" y="4581128"/>
            <a:ext cx="2662592" cy="216606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B3DA196-39BF-4466-B7B1-5D8C7A75BE9D}"/>
              </a:ext>
            </a:extLst>
          </p:cNvPr>
          <p:cNvSpPr txBox="1"/>
          <p:nvPr/>
        </p:nvSpPr>
        <p:spPr>
          <a:xfrm>
            <a:off x="2018674" y="6093296"/>
            <a:ext cx="1806193" cy="461665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2,082 teams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8C8491-CEA4-4785-932F-0F83DBFC0063}"/>
              </a:ext>
            </a:extLst>
          </p:cNvPr>
          <p:cNvSpPr txBox="1"/>
          <p:nvPr/>
        </p:nvSpPr>
        <p:spPr>
          <a:xfrm>
            <a:off x="7406190" y="5138576"/>
            <a:ext cx="1797058" cy="830997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$100,000 </a:t>
            </a: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prize money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DFF89A-1F7A-4D26-83EB-B9F20977CB50}"/>
              </a:ext>
            </a:extLst>
          </p:cNvPr>
          <p:cNvGrpSpPr/>
          <p:nvPr/>
        </p:nvGrpSpPr>
        <p:grpSpPr>
          <a:xfrm>
            <a:off x="382272" y="1484784"/>
            <a:ext cx="10994366" cy="3546612"/>
            <a:chOff x="382272" y="1484784"/>
            <a:chExt cx="10994366" cy="3546612"/>
          </a:xfrm>
        </p:grpSpPr>
        <p:sp>
          <p:nvSpPr>
            <p:cNvPr id="5" name="矩形 4"/>
            <p:cNvSpPr/>
            <p:nvPr/>
          </p:nvSpPr>
          <p:spPr>
            <a:xfrm>
              <a:off x="382272" y="1484784"/>
              <a:ext cx="10994366" cy="3546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赛题数据：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EdNet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数据（世界上最大的人工智能教育开放数据库，包含超过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亿学生的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学习行为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赛题目的：根据所给数据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预测问题回答正确的概率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问题归纳：回答正确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=&gt; 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，回答错误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=&gt; 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二分类问题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评价指标：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AUC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值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只能在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Kaggle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服务器上运行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现实意义：数据挖掘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=&gt;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个性化学习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=&gt;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教育公平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4CD1B5C4-DE4D-4FF5-87EA-8A69EDF46A5A}"/>
                </a:ext>
              </a:extLst>
            </p:cNvPr>
            <p:cNvSpPr/>
            <p:nvPr/>
          </p:nvSpPr>
          <p:spPr>
            <a:xfrm>
              <a:off x="5915980" y="3284997"/>
              <a:ext cx="360040" cy="28801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09D12-E245-4147-9700-B888ADB34877}"/>
              </a:ext>
            </a:extLst>
          </p:cNvPr>
          <p:cNvSpPr/>
          <p:nvPr/>
        </p:nvSpPr>
        <p:spPr>
          <a:xfrm>
            <a:off x="1544008" y="1265165"/>
            <a:ext cx="1025922" cy="30777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endParaRPr lang="en-US" altLang="x-none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228DE01F-D839-4740-977A-BD41CC7B25B6}"/>
              </a:ext>
            </a:extLst>
          </p:cNvPr>
          <p:cNvSpPr>
            <a:spLocks noChangeAspect="1"/>
          </p:cNvSpPr>
          <p:nvPr/>
        </p:nvSpPr>
        <p:spPr>
          <a:xfrm>
            <a:off x="519136" y="1414666"/>
            <a:ext cx="2508700" cy="4308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赛题数据总览</a:t>
            </a:r>
            <a:endParaRPr lang="en-US" altLang="x-none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040C0A5-E48A-4D94-BBD2-63C97E167C70}"/>
              </a:ext>
            </a:extLst>
          </p:cNvPr>
          <p:cNvPicPr/>
          <p:nvPr/>
        </p:nvPicPr>
        <p:blipFill rotWithShape="1">
          <a:blip r:embed="rId6"/>
          <a:srcRect r="4887" b="5422"/>
          <a:stretch/>
        </p:blipFill>
        <p:spPr>
          <a:xfrm>
            <a:off x="5087888" y="4920006"/>
            <a:ext cx="6836828" cy="18908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E265E7-3B5F-4071-9A5F-17406B153567}"/>
              </a:ext>
            </a:extLst>
          </p:cNvPr>
          <p:cNvSpPr txBox="1"/>
          <p:nvPr/>
        </p:nvSpPr>
        <p:spPr>
          <a:xfrm>
            <a:off x="551194" y="2113019"/>
            <a:ext cx="10153128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riiideducation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_init_.py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competition.cpython-37m-x86_64-linux-gnu.so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，运行环境；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train.csv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训练数据，规模为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10,100,000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questions.csv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问题数据，规模为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13,500*5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lectures.csv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讲座数据，规模为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418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example_test.csv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时间序列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会传递的测试数据的三个样本组，规模为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example_sample_submission.csv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提交数据样例，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B737497E-CA5E-4AD4-867F-6E28344289AA}"/>
              </a:ext>
            </a:extLst>
          </p:cNvPr>
          <p:cNvSpPr/>
          <p:nvPr/>
        </p:nvSpPr>
        <p:spPr>
          <a:xfrm>
            <a:off x="6096000" y="2780928"/>
            <a:ext cx="648072" cy="1152128"/>
          </a:xfrm>
          <a:prstGeom prst="rightBrac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FFF97D-FDEE-4F82-AD41-178968F52F72}"/>
              </a:ext>
            </a:extLst>
          </p:cNvPr>
          <p:cNvSpPr txBox="1"/>
          <p:nvPr/>
        </p:nvSpPr>
        <p:spPr>
          <a:xfrm>
            <a:off x="6816080" y="312615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建模和训练</a:t>
            </a:r>
          </a:p>
        </p:txBody>
      </p:sp>
    </p:spTree>
    <p:extLst>
      <p:ext uri="{BB962C8B-B14F-4D97-AF65-F5344CB8AC3E}">
        <p14:creationId xmlns:p14="http://schemas.microsoft.com/office/powerpoint/2010/main" val="188332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09D12-E245-4147-9700-B888ADB34877}"/>
              </a:ext>
            </a:extLst>
          </p:cNvPr>
          <p:cNvSpPr/>
          <p:nvPr/>
        </p:nvSpPr>
        <p:spPr>
          <a:xfrm>
            <a:off x="1544008" y="1265165"/>
            <a:ext cx="1025922" cy="30777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endParaRPr lang="en-US" altLang="x-none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228DE01F-D839-4740-977A-BD41CC7B25B6}"/>
              </a:ext>
            </a:extLst>
          </p:cNvPr>
          <p:cNvSpPr>
            <a:spLocks noChangeAspect="1"/>
          </p:cNvSpPr>
          <p:nvPr/>
        </p:nvSpPr>
        <p:spPr>
          <a:xfrm>
            <a:off x="519136" y="1414666"/>
            <a:ext cx="2508700" cy="4308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赛题数据详解</a:t>
            </a:r>
            <a:endParaRPr lang="en-US" altLang="x-none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EF19A8-E88B-4013-B6E1-5A272F5402AC}"/>
              </a:ext>
            </a:extLst>
          </p:cNvPr>
          <p:cNvSpPr txBox="1"/>
          <p:nvPr/>
        </p:nvSpPr>
        <p:spPr>
          <a:xfrm>
            <a:off x="4821571" y="1358962"/>
            <a:ext cx="2858605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5" dirty="0">
                <a:solidFill>
                  <a:srgbClr val="1F3863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训练数据集</a:t>
            </a:r>
            <a:r>
              <a:rPr lang="en-US" altLang="zh-CN" sz="2400" b="1" spc="-5" dirty="0">
                <a:solidFill>
                  <a:srgbClr val="1F386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train.csv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88C1DC6-5E4B-4200-8486-403DE6642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55652"/>
              </p:ext>
            </p:extLst>
          </p:nvPr>
        </p:nvGraphicFramePr>
        <p:xfrm>
          <a:off x="292078" y="2061857"/>
          <a:ext cx="11607844" cy="464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812">
                  <a:extLst>
                    <a:ext uri="{9D8B030D-6E8A-4147-A177-3AD203B41FA5}">
                      <a16:colId xmlns:a16="http://schemas.microsoft.com/office/drawing/2014/main" val="282048807"/>
                    </a:ext>
                  </a:extLst>
                </a:gridCol>
                <a:gridCol w="1252862">
                  <a:extLst>
                    <a:ext uri="{9D8B030D-6E8A-4147-A177-3AD203B41FA5}">
                      <a16:colId xmlns:a16="http://schemas.microsoft.com/office/drawing/2014/main" val="686776620"/>
                    </a:ext>
                  </a:extLst>
                </a:gridCol>
                <a:gridCol w="8036170">
                  <a:extLst>
                    <a:ext uri="{9D8B030D-6E8A-4147-A177-3AD203B41FA5}">
                      <a16:colId xmlns:a16="http://schemas.microsoft.com/office/drawing/2014/main" val="325403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属性名称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含 义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0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row_id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int64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CN" altLang="en-US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行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3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int64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从该用户交互到该用户第一次事件完成之间的时间（以毫秒为单位）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93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9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content_id</a:t>
                      </a:r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问题或讲座的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7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content_type_id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问题的该属性值为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，讲座的该属性值为</a:t>
                      </a: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task_container_id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一系列问题或讲座的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97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user_answer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用户对问题的答案（如果有），讲座的该属性值为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36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ansered_correctly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用户是否正确（正确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错误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讲座的该属性值为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 </a:t>
                      </a:r>
                      <a:r>
                        <a:rPr kumimoji="0" lang="en-US" altLang="zh-CN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(label)</a:t>
                      </a:r>
                      <a:endParaRPr kumimoji="0" lang="zh-CN" altLang="zh-CN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6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prior_question_elapsed_time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用户回答上一个问题包中的每个问题所花费的平均时间（以毫秒为单位）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prior_question_had_explanation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是否看了演讲，是否看到了上一题的说明和正确的回答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2638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EEC822E-E709-40D3-B908-6BDDD69E42BF}"/>
              </a:ext>
            </a:extLst>
          </p:cNvPr>
          <p:cNvSpPr/>
          <p:nvPr/>
        </p:nvSpPr>
        <p:spPr>
          <a:xfrm>
            <a:off x="551384" y="1939828"/>
            <a:ext cx="1651250" cy="5803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A73185-D308-4996-82FA-976D1FDEDFB5}"/>
              </a:ext>
            </a:extLst>
          </p:cNvPr>
          <p:cNvSpPr/>
          <p:nvPr/>
        </p:nvSpPr>
        <p:spPr>
          <a:xfrm>
            <a:off x="2628035" y="1939827"/>
            <a:ext cx="1235717" cy="5803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496C69-6672-459C-B4DC-C7F4BAD36640}"/>
              </a:ext>
            </a:extLst>
          </p:cNvPr>
          <p:cNvSpPr/>
          <p:nvPr/>
        </p:nvSpPr>
        <p:spPr>
          <a:xfrm>
            <a:off x="6672064" y="1939344"/>
            <a:ext cx="2448272" cy="5808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743993-E27F-4C0A-AD42-EC6DBA7AA422}"/>
              </a:ext>
            </a:extLst>
          </p:cNvPr>
          <p:cNvSpPr/>
          <p:nvPr/>
        </p:nvSpPr>
        <p:spPr>
          <a:xfrm>
            <a:off x="191344" y="3861053"/>
            <a:ext cx="11826094" cy="4767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BEBC61-5A8C-49BA-9007-373CF2ED3906}"/>
              </a:ext>
            </a:extLst>
          </p:cNvPr>
          <p:cNvSpPr/>
          <p:nvPr/>
        </p:nvSpPr>
        <p:spPr>
          <a:xfrm>
            <a:off x="191344" y="5013176"/>
            <a:ext cx="11826094" cy="4767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8845B1-ADA3-40B3-83B8-C691EB183427}"/>
              </a:ext>
            </a:extLst>
          </p:cNvPr>
          <p:cNvSpPr/>
          <p:nvPr/>
        </p:nvSpPr>
        <p:spPr>
          <a:xfrm flipV="1">
            <a:off x="191344" y="5443334"/>
            <a:ext cx="11826094" cy="1261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2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09D12-E245-4147-9700-B888ADB34877}"/>
              </a:ext>
            </a:extLst>
          </p:cNvPr>
          <p:cNvSpPr/>
          <p:nvPr/>
        </p:nvSpPr>
        <p:spPr>
          <a:xfrm>
            <a:off x="1544008" y="1265165"/>
            <a:ext cx="1025922" cy="30777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endParaRPr lang="en-US" altLang="x-none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228DE01F-D839-4740-977A-BD41CC7B25B6}"/>
              </a:ext>
            </a:extLst>
          </p:cNvPr>
          <p:cNvSpPr>
            <a:spLocks noChangeAspect="1"/>
          </p:cNvSpPr>
          <p:nvPr/>
        </p:nvSpPr>
        <p:spPr>
          <a:xfrm>
            <a:off x="519136" y="1414666"/>
            <a:ext cx="2508700" cy="4308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赛题数据详解</a:t>
            </a:r>
            <a:endParaRPr lang="en-US" altLang="x-none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EF19A8-E88B-4013-B6E1-5A272F5402AC}"/>
              </a:ext>
            </a:extLst>
          </p:cNvPr>
          <p:cNvSpPr txBox="1"/>
          <p:nvPr/>
        </p:nvSpPr>
        <p:spPr>
          <a:xfrm>
            <a:off x="4330232" y="2025661"/>
            <a:ext cx="3528392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5" dirty="0">
                <a:solidFill>
                  <a:srgbClr val="1F3863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问题数据集</a:t>
            </a:r>
            <a:r>
              <a:rPr lang="en-US" altLang="zh-CN" sz="2400" b="1" spc="-5" dirty="0">
                <a:solidFill>
                  <a:srgbClr val="1F386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questions.csv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88C1DC6-5E4B-4200-8486-403DE6642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41970"/>
              </p:ext>
            </p:extLst>
          </p:nvPr>
        </p:nvGraphicFramePr>
        <p:xfrm>
          <a:off x="880933" y="2742681"/>
          <a:ext cx="1025562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704">
                  <a:extLst>
                    <a:ext uri="{9D8B030D-6E8A-4147-A177-3AD203B41FA5}">
                      <a16:colId xmlns:a16="http://schemas.microsoft.com/office/drawing/2014/main" val="282048807"/>
                    </a:ext>
                  </a:extLst>
                </a:gridCol>
                <a:gridCol w="7974923">
                  <a:extLst>
                    <a:ext uri="{9D8B030D-6E8A-4147-A177-3AD203B41FA5}">
                      <a16:colId xmlns:a16="http://schemas.microsoft.com/office/drawing/2014/main" val="325403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属性名称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含 义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0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question_id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kumimoji="0" lang="zh-CN" altLang="zh-CN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content_type_id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</a:t>
                      </a:r>
                      <a:r>
                        <a:rPr kumimoji="0" lang="en-US" altLang="zh-CN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时，是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 / test </a:t>
                      </a:r>
                      <a:r>
                        <a:rPr lang="en-US" altLang="zh-CN" sz="1800" b="1" kern="1200" dirty="0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content_id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列的外键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3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bundle_id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一起被提供的问题的代码</a:t>
                      </a:r>
                      <a:endParaRPr kumimoji="0" lang="zh-CN" altLang="zh-CN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93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correct_answer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问题的正确答案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9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TOEIC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考试的相关部分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7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问题的一个或多个详细标记代码。不会提供标签的含义，但这些代码足以将问题聚集在一起</a:t>
                      </a:r>
                      <a:endParaRPr kumimoji="0" lang="zh-CN" altLang="zh-CN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1168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D80F905-A57C-4A72-847A-920A64A26320}"/>
              </a:ext>
            </a:extLst>
          </p:cNvPr>
          <p:cNvSpPr/>
          <p:nvPr/>
        </p:nvSpPr>
        <p:spPr>
          <a:xfrm flipV="1">
            <a:off x="623392" y="2996949"/>
            <a:ext cx="10857502" cy="5987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2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3">
            <a:extLst>
              <a:ext uri="{FF2B5EF4-FFF2-40B4-BE49-F238E27FC236}">
                <a16:creationId xmlns:a16="http://schemas.microsoft.com/office/drawing/2014/main" id="{400ACD5C-8EF8-47EC-98FE-61FF442E682A}"/>
              </a:ext>
            </a:extLst>
          </p:cNvPr>
          <p:cNvSpPr>
            <a:spLocks noEditPoints="1"/>
          </p:cNvSpPr>
          <p:nvPr/>
        </p:nvSpPr>
        <p:spPr>
          <a:xfrm>
            <a:off x="880933" y="1250086"/>
            <a:ext cx="501651" cy="347663"/>
          </a:xfrm>
          <a:custGeom>
            <a:avLst/>
            <a:gdLst/>
            <a:ahLst/>
            <a:cxnLst>
              <a:cxn ang="0">
                <a:pos x="82" y="49"/>
              </a:cxn>
              <a:cxn ang="0">
                <a:pos x="74" y="57"/>
              </a:cxn>
              <a:cxn ang="0">
                <a:pos x="7" y="57"/>
              </a:cxn>
              <a:cxn ang="0">
                <a:pos x="0" y="49"/>
              </a:cxn>
              <a:cxn ang="0">
                <a:pos x="0" y="6"/>
              </a:cxn>
              <a:cxn ang="0">
                <a:pos x="10" y="6"/>
              </a:cxn>
              <a:cxn ang="0">
                <a:pos x="10" y="0"/>
              </a:cxn>
              <a:cxn ang="0">
                <a:pos x="82" y="0"/>
              </a:cxn>
              <a:cxn ang="0">
                <a:pos x="82" y="49"/>
              </a:cxn>
              <a:cxn ang="0">
                <a:pos x="10" y="11"/>
              </a:cxn>
              <a:cxn ang="0">
                <a:pos x="5" y="11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10" y="11"/>
              </a:cxn>
              <a:cxn ang="0">
                <a:pos x="77" y="6"/>
              </a:cxn>
              <a:cxn ang="0">
                <a:pos x="15" y="6"/>
              </a:cxn>
              <a:cxn ang="0">
                <a:pos x="15" y="49"/>
              </a:cxn>
              <a:cxn ang="0">
                <a:pos x="15" y="52"/>
              </a:cxn>
              <a:cxn ang="0">
                <a:pos x="74" y="52"/>
              </a:cxn>
              <a:cxn ang="0">
                <a:pos x="77" y="49"/>
              </a:cxn>
              <a:cxn ang="0">
                <a:pos x="77" y="6"/>
              </a:cxn>
              <a:cxn ang="0">
                <a:pos x="46" y="36"/>
              </a:cxn>
              <a:cxn ang="0">
                <a:pos x="20" y="36"/>
              </a:cxn>
              <a:cxn ang="0">
                <a:pos x="20" y="11"/>
              </a:cxn>
              <a:cxn ang="0">
                <a:pos x="46" y="11"/>
              </a:cxn>
              <a:cxn ang="0">
                <a:pos x="46" y="36"/>
              </a:cxn>
              <a:cxn ang="0">
                <a:pos x="46" y="47"/>
              </a:cxn>
              <a:cxn ang="0">
                <a:pos x="20" y="47"/>
              </a:cxn>
              <a:cxn ang="0">
                <a:pos x="20" y="42"/>
              </a:cxn>
              <a:cxn ang="0">
                <a:pos x="46" y="42"/>
              </a:cxn>
              <a:cxn ang="0">
                <a:pos x="46" y="47"/>
              </a:cxn>
              <a:cxn ang="0">
                <a:pos x="25" y="16"/>
              </a:cxn>
              <a:cxn ang="0">
                <a:pos x="25" y="31"/>
              </a:cxn>
              <a:cxn ang="0">
                <a:pos x="41" y="31"/>
              </a:cxn>
              <a:cxn ang="0">
                <a:pos x="41" y="16"/>
              </a:cxn>
              <a:cxn ang="0">
                <a:pos x="25" y="16"/>
              </a:cxn>
              <a:cxn ang="0">
                <a:pos x="72" y="16"/>
              </a:cxn>
              <a:cxn ang="0">
                <a:pos x="51" y="16"/>
              </a:cxn>
              <a:cxn ang="0">
                <a:pos x="51" y="11"/>
              </a:cxn>
              <a:cxn ang="0">
                <a:pos x="72" y="11"/>
              </a:cxn>
              <a:cxn ang="0">
                <a:pos x="72" y="16"/>
              </a:cxn>
              <a:cxn ang="0">
                <a:pos x="72" y="26"/>
              </a:cxn>
              <a:cxn ang="0">
                <a:pos x="51" y="26"/>
              </a:cxn>
              <a:cxn ang="0">
                <a:pos x="51" y="21"/>
              </a:cxn>
              <a:cxn ang="0">
                <a:pos x="72" y="21"/>
              </a:cxn>
              <a:cxn ang="0">
                <a:pos x="72" y="26"/>
              </a:cxn>
              <a:cxn ang="0">
                <a:pos x="72" y="36"/>
              </a:cxn>
              <a:cxn ang="0">
                <a:pos x="51" y="36"/>
              </a:cxn>
              <a:cxn ang="0">
                <a:pos x="51" y="31"/>
              </a:cxn>
              <a:cxn ang="0">
                <a:pos x="72" y="31"/>
              </a:cxn>
              <a:cxn ang="0">
                <a:pos x="72" y="36"/>
              </a:cxn>
              <a:cxn ang="0">
                <a:pos x="72" y="47"/>
              </a:cxn>
              <a:cxn ang="0">
                <a:pos x="51" y="47"/>
              </a:cxn>
              <a:cxn ang="0">
                <a:pos x="51" y="42"/>
              </a:cxn>
              <a:cxn ang="0">
                <a:pos x="72" y="42"/>
              </a:cxn>
              <a:cxn ang="0">
                <a:pos x="72" y="47"/>
              </a:cxn>
            </a:cxnLst>
            <a:rect l="0" t="0" r="0" b="0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09D12-E245-4147-9700-B888ADB34877}"/>
              </a:ext>
            </a:extLst>
          </p:cNvPr>
          <p:cNvSpPr/>
          <p:nvPr/>
        </p:nvSpPr>
        <p:spPr>
          <a:xfrm>
            <a:off x="1544008" y="1265165"/>
            <a:ext cx="1025922" cy="30777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endParaRPr lang="en-US" altLang="x-none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AB8626C-DAA4-437C-BFB4-C6CF7889FD91}"/>
              </a:ext>
            </a:extLst>
          </p:cNvPr>
          <p:cNvCxnSpPr>
            <a:cxnSpLocks/>
          </p:cNvCxnSpPr>
          <p:nvPr/>
        </p:nvCxnSpPr>
        <p:spPr>
          <a:xfrm>
            <a:off x="0" y="992553"/>
            <a:ext cx="9694333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rgbClr val="3964B1"/>
                </a:gs>
                <a:gs pos="56000">
                  <a:schemeClr val="accent5">
                    <a:lumMod val="50000"/>
                  </a:schemeClr>
                </a:gs>
                <a:gs pos="73000">
                  <a:schemeClr val="accent1">
                    <a:lumMod val="50000"/>
                  </a:schemeClr>
                </a:gs>
                <a:gs pos="84000">
                  <a:srgbClr val="3964B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CA4E98BA-1F61-4A4D-93FD-301C1772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8" y="138967"/>
            <a:ext cx="2700000" cy="71196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A926E1A-688A-4343-910C-1FF830083A5D}"/>
              </a:ext>
            </a:extLst>
          </p:cNvPr>
          <p:cNvSpPr txBox="1"/>
          <p:nvPr/>
        </p:nvSpPr>
        <p:spPr>
          <a:xfrm>
            <a:off x="991445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>
                <a:solidFill>
                  <a:srgbClr val="3964B1"/>
                </a:solidFill>
                <a:latin typeface="Arial Black" panose="020B0A04020102020204" pitchFamily="34" charset="0"/>
              </a:rPr>
              <a:t>er</a:t>
            </a:r>
            <a:endParaRPr lang="zh-CN" altLang="en-US" sz="2400">
              <a:solidFill>
                <a:srgbClr val="3964B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F4E35C-C56E-4C5B-BA81-41EC58FBABAC}"/>
              </a:ext>
            </a:extLst>
          </p:cNvPr>
          <p:cNvSpPr txBox="1"/>
          <p:nvPr/>
        </p:nvSpPr>
        <p:spPr>
          <a:xfrm>
            <a:off x="8304719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COLLEGE OF SYSTEMS ENGINEERING </a:t>
            </a:r>
          </a:p>
          <a:p>
            <a:pPr algn="r"/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</a:rPr>
              <a:t>NATIONAL UNIVERSITY OF DEFENSE TECHNOLOGY</a:t>
            </a:r>
            <a:endParaRPr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B20B819-DF04-4AB4-BB21-E79400D65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38" y="175465"/>
            <a:ext cx="640800" cy="638972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228DE01F-D839-4740-977A-BD41CC7B25B6}"/>
              </a:ext>
            </a:extLst>
          </p:cNvPr>
          <p:cNvSpPr>
            <a:spLocks noChangeAspect="1"/>
          </p:cNvSpPr>
          <p:nvPr/>
        </p:nvSpPr>
        <p:spPr>
          <a:xfrm>
            <a:off x="519136" y="1414666"/>
            <a:ext cx="2508700" cy="4308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赛题数据详解</a:t>
            </a:r>
            <a:endParaRPr lang="en-US" altLang="x-none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EF19A8-E88B-4013-B6E1-5A272F5402AC}"/>
              </a:ext>
            </a:extLst>
          </p:cNvPr>
          <p:cNvSpPr txBox="1"/>
          <p:nvPr/>
        </p:nvSpPr>
        <p:spPr>
          <a:xfrm>
            <a:off x="4583832" y="1916832"/>
            <a:ext cx="3243366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5" dirty="0">
                <a:solidFill>
                  <a:srgbClr val="1F3863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讲座数据集</a:t>
            </a:r>
            <a:r>
              <a:rPr lang="en-US" altLang="zh-CN" sz="2400" b="1" spc="-5" dirty="0">
                <a:solidFill>
                  <a:srgbClr val="1F386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lectures.csv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88C1DC6-5E4B-4200-8486-403DE6642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91732"/>
              </p:ext>
            </p:extLst>
          </p:nvPr>
        </p:nvGraphicFramePr>
        <p:xfrm>
          <a:off x="880932" y="2708920"/>
          <a:ext cx="1061326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36">
                  <a:extLst>
                    <a:ext uri="{9D8B030D-6E8A-4147-A177-3AD203B41FA5}">
                      <a16:colId xmlns:a16="http://schemas.microsoft.com/office/drawing/2014/main" val="282048807"/>
                    </a:ext>
                  </a:extLst>
                </a:gridCol>
                <a:gridCol w="8253024">
                  <a:extLst>
                    <a:ext uri="{9D8B030D-6E8A-4147-A177-3AD203B41FA5}">
                      <a16:colId xmlns:a16="http://schemas.microsoft.com/office/drawing/2014/main" val="325403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属性名称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含 义</a:t>
                      </a:r>
                    </a:p>
                  </a:txBody>
                  <a:tcPr anchor="ctr"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0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lecture_id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kumimoji="0" lang="zh-CN" altLang="zh-CN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content_type_id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</a:t>
                      </a:r>
                      <a:r>
                        <a:rPr kumimoji="0" lang="en-US" altLang="zh-CN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时，是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 / test </a:t>
                      </a:r>
                      <a:r>
                        <a:rPr lang="en-US" altLang="zh-CN" sz="1800" b="1" kern="1200" dirty="0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content_id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列的外键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3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讲座的类型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7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问题的一个标签代码。不会提供标签的含义，但这些代码足以将问题聚集在一起</a:t>
                      </a:r>
                      <a:endParaRPr kumimoji="0" lang="zh-CN" altLang="zh-CN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type_of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讲座核心目的的简要描述</a:t>
                      </a:r>
                      <a:endParaRPr kumimoji="0" lang="zh-CN" altLang="zh-CN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64110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28DF9C1-F91F-460D-B9A3-2638139B3986}"/>
              </a:ext>
            </a:extLst>
          </p:cNvPr>
          <p:cNvGrpSpPr/>
          <p:nvPr/>
        </p:nvGrpSpPr>
        <p:grpSpPr>
          <a:xfrm>
            <a:off x="2672328" y="4836428"/>
            <a:ext cx="6847343" cy="1468458"/>
            <a:chOff x="2406050" y="4836428"/>
            <a:chExt cx="6847343" cy="146845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A2CCF58-DCB9-403D-9506-6563F05C951F}"/>
                </a:ext>
              </a:extLst>
            </p:cNvPr>
            <p:cNvSpPr/>
            <p:nvPr/>
          </p:nvSpPr>
          <p:spPr>
            <a:xfrm>
              <a:off x="2406050" y="4836428"/>
              <a:ext cx="6847343" cy="1468458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275" endPos="40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E8188F-CCF9-4FBC-975D-EC3A02190C55}"/>
                </a:ext>
              </a:extLst>
            </p:cNvPr>
            <p:cNvSpPr txBox="1"/>
            <p:nvPr/>
          </p:nvSpPr>
          <p:spPr>
            <a:xfrm>
              <a:off x="2782618" y="5155158"/>
              <a:ext cx="609420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4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从该</a:t>
              </a:r>
              <a:r>
                <a:rPr lang="zh-CN" altLang="zh-CN" sz="2400" kern="1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三张表中提取特征，预测用户在某个时间点遇到</a:t>
              </a:r>
              <a:r>
                <a:rPr lang="zh-CN" altLang="en-US" sz="2400" kern="1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</a:t>
              </a:r>
              <a:r>
                <a:rPr lang="zh-CN" altLang="zh-CN" sz="2400" kern="1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个问题回答正确的概率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2631C02-209F-41E2-B9B5-2CFA53DC87A2}"/>
              </a:ext>
            </a:extLst>
          </p:cNvPr>
          <p:cNvSpPr/>
          <p:nvPr/>
        </p:nvSpPr>
        <p:spPr>
          <a:xfrm flipV="1">
            <a:off x="695400" y="2979761"/>
            <a:ext cx="10945216" cy="593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DD28A4E-54F0-40D4-B2F6-E8C4F08641BE}"/>
              </a:ext>
            </a:extLst>
          </p:cNvPr>
          <p:cNvCxnSpPr/>
          <p:nvPr/>
        </p:nvCxnSpPr>
        <p:spPr>
          <a:xfrm>
            <a:off x="118770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3100CF-EF8E-4D55-88AD-BE95D010DE12}"/>
              </a:ext>
            </a:extLst>
          </p:cNvPr>
          <p:cNvCxnSpPr/>
          <p:nvPr/>
        </p:nvCxnSpPr>
        <p:spPr>
          <a:xfrm>
            <a:off x="1113536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C412F7F-29C0-4088-A190-2EFE41E621B0}"/>
              </a:ext>
            </a:extLst>
          </p:cNvPr>
          <p:cNvCxnSpPr/>
          <p:nvPr/>
        </p:nvCxnSpPr>
        <p:spPr>
          <a:xfrm>
            <a:off x="96926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6EBCB71-9E4F-4803-879E-5DCD7959C0D8}"/>
              </a:ext>
            </a:extLst>
          </p:cNvPr>
          <p:cNvCxnSpPr/>
          <p:nvPr/>
        </p:nvCxnSpPr>
        <p:spPr>
          <a:xfrm>
            <a:off x="1042416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BB4241-C3BA-4276-8F11-287E63BC92AF}"/>
              </a:ext>
            </a:extLst>
          </p:cNvPr>
          <p:cNvCxnSpPr/>
          <p:nvPr/>
        </p:nvCxnSpPr>
        <p:spPr>
          <a:xfrm>
            <a:off x="89814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3665302-8D86-4BCE-9503-6FE99E0C212A}"/>
              </a:ext>
            </a:extLst>
          </p:cNvPr>
          <p:cNvCxnSpPr/>
          <p:nvPr/>
        </p:nvCxnSpPr>
        <p:spPr>
          <a:xfrm>
            <a:off x="8270240" y="0"/>
            <a:ext cx="0" cy="685800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C0274F-1D91-432D-8577-B55DD5C02736}"/>
              </a:ext>
            </a:extLst>
          </p:cNvPr>
          <p:cNvCxnSpPr>
            <a:cxnSpLocks/>
          </p:cNvCxnSpPr>
          <p:nvPr/>
        </p:nvCxnSpPr>
        <p:spPr>
          <a:xfrm>
            <a:off x="8270240" y="54864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C984B3B-7A09-483B-B65A-B07565214CF3}"/>
              </a:ext>
            </a:extLst>
          </p:cNvPr>
          <p:cNvCxnSpPr>
            <a:cxnSpLocks/>
          </p:cNvCxnSpPr>
          <p:nvPr/>
        </p:nvCxnSpPr>
        <p:spPr>
          <a:xfrm>
            <a:off x="8270240" y="129032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D7A64B9-9B24-44E3-BFE8-C75451ECC5E6}"/>
              </a:ext>
            </a:extLst>
          </p:cNvPr>
          <p:cNvCxnSpPr>
            <a:cxnSpLocks/>
          </p:cNvCxnSpPr>
          <p:nvPr/>
        </p:nvCxnSpPr>
        <p:spPr>
          <a:xfrm>
            <a:off x="8270240" y="199136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AD8A2-A5A9-4DF2-9A60-101F47A1DC23}"/>
              </a:ext>
            </a:extLst>
          </p:cNvPr>
          <p:cNvCxnSpPr>
            <a:cxnSpLocks/>
          </p:cNvCxnSpPr>
          <p:nvPr/>
        </p:nvCxnSpPr>
        <p:spPr>
          <a:xfrm>
            <a:off x="8270240" y="27228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2607FB3-36EC-4D99-990A-3A7057E5B466}"/>
              </a:ext>
            </a:extLst>
          </p:cNvPr>
          <p:cNvCxnSpPr>
            <a:cxnSpLocks/>
          </p:cNvCxnSpPr>
          <p:nvPr/>
        </p:nvCxnSpPr>
        <p:spPr>
          <a:xfrm>
            <a:off x="8270240" y="342900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34FA920-55B6-4B5D-A45E-8074754C7676}"/>
              </a:ext>
            </a:extLst>
          </p:cNvPr>
          <p:cNvCxnSpPr>
            <a:cxnSpLocks/>
          </p:cNvCxnSpPr>
          <p:nvPr/>
        </p:nvCxnSpPr>
        <p:spPr>
          <a:xfrm>
            <a:off x="8270240" y="415036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4756127-91E0-4F26-8235-6F1C03C532EC}"/>
              </a:ext>
            </a:extLst>
          </p:cNvPr>
          <p:cNvCxnSpPr>
            <a:cxnSpLocks/>
          </p:cNvCxnSpPr>
          <p:nvPr/>
        </p:nvCxnSpPr>
        <p:spPr>
          <a:xfrm>
            <a:off x="8270240" y="48818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68C2ED1-5AFD-4506-9DE4-E0C420837C83}"/>
              </a:ext>
            </a:extLst>
          </p:cNvPr>
          <p:cNvCxnSpPr>
            <a:cxnSpLocks/>
          </p:cNvCxnSpPr>
          <p:nvPr/>
        </p:nvCxnSpPr>
        <p:spPr>
          <a:xfrm>
            <a:off x="8270240" y="559308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2878CDA-79F3-424B-9E94-F60346C0F4C2}"/>
              </a:ext>
            </a:extLst>
          </p:cNvPr>
          <p:cNvCxnSpPr>
            <a:cxnSpLocks/>
          </p:cNvCxnSpPr>
          <p:nvPr/>
        </p:nvCxnSpPr>
        <p:spPr>
          <a:xfrm>
            <a:off x="8270240" y="6314440"/>
            <a:ext cx="3921760" cy="0"/>
          </a:xfrm>
          <a:prstGeom prst="line">
            <a:avLst/>
          </a:prstGeom>
          <a:ln w="15875">
            <a:solidFill>
              <a:schemeClr val="bg1">
                <a:lumMod val="85000"/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E252361D-51F3-42EB-BE14-1281BAD8321B}"/>
              </a:ext>
            </a:extLst>
          </p:cNvPr>
          <p:cNvSpPr/>
          <p:nvPr/>
        </p:nvSpPr>
        <p:spPr>
          <a:xfrm>
            <a:off x="9692645" y="4144860"/>
            <a:ext cx="731519" cy="737003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7EF2EF-4574-4875-95FD-3945146E9262}"/>
              </a:ext>
            </a:extLst>
          </p:cNvPr>
          <p:cNvSpPr/>
          <p:nvPr/>
        </p:nvSpPr>
        <p:spPr>
          <a:xfrm>
            <a:off x="9682486" y="4881879"/>
            <a:ext cx="741663" cy="716704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4AA862-8704-4271-8F50-7718925D834D}"/>
              </a:ext>
            </a:extLst>
          </p:cNvPr>
          <p:cNvSpPr/>
          <p:nvPr/>
        </p:nvSpPr>
        <p:spPr>
          <a:xfrm>
            <a:off x="10424164" y="4881861"/>
            <a:ext cx="711195" cy="715856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385777-B9BC-4C6B-A25C-4ECD033E74FE}"/>
              </a:ext>
            </a:extLst>
          </p:cNvPr>
          <p:cNvSpPr/>
          <p:nvPr/>
        </p:nvSpPr>
        <p:spPr>
          <a:xfrm>
            <a:off x="11135358" y="1280141"/>
            <a:ext cx="741663" cy="71670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2CC3B34-61E8-4DD0-ADB5-BF9C50E2B864}"/>
              </a:ext>
            </a:extLst>
          </p:cNvPr>
          <p:cNvSpPr/>
          <p:nvPr/>
        </p:nvSpPr>
        <p:spPr>
          <a:xfrm>
            <a:off x="10424146" y="1288219"/>
            <a:ext cx="711191" cy="716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B173F1-D6C1-490A-B155-F446FDB09B09}"/>
              </a:ext>
            </a:extLst>
          </p:cNvPr>
          <p:cNvSpPr/>
          <p:nvPr/>
        </p:nvSpPr>
        <p:spPr>
          <a:xfrm>
            <a:off x="8265174" y="6314446"/>
            <a:ext cx="711191" cy="543559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AE03A9-3488-4B68-BC9C-134647311F2D}"/>
              </a:ext>
            </a:extLst>
          </p:cNvPr>
          <p:cNvSpPr/>
          <p:nvPr/>
        </p:nvSpPr>
        <p:spPr>
          <a:xfrm>
            <a:off x="10424146" y="6319945"/>
            <a:ext cx="711191" cy="5528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B7ACDC-81C0-4883-9BCB-D7351930AE5F}"/>
              </a:ext>
            </a:extLst>
          </p:cNvPr>
          <p:cNvSpPr/>
          <p:nvPr/>
        </p:nvSpPr>
        <p:spPr>
          <a:xfrm>
            <a:off x="8275313" y="543140"/>
            <a:ext cx="711208" cy="745083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DAF885-45F2-4C27-B1C9-DD3A2C3B1EAE}"/>
              </a:ext>
            </a:extLst>
          </p:cNvPr>
          <p:cNvSpPr/>
          <p:nvPr/>
        </p:nvSpPr>
        <p:spPr>
          <a:xfrm>
            <a:off x="8991618" y="2728389"/>
            <a:ext cx="711191" cy="71245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D97009-8B2E-45E6-8995-40E294F3A91A}"/>
              </a:ext>
            </a:extLst>
          </p:cNvPr>
          <p:cNvSpPr txBox="1"/>
          <p:nvPr/>
        </p:nvSpPr>
        <p:spPr>
          <a:xfrm>
            <a:off x="1011061" y="4823641"/>
            <a:ext cx="4696715" cy="7694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求解思路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FBCBF8-A7C3-4BE9-9EBB-D88C5EBB15A0}"/>
              </a:ext>
            </a:extLst>
          </p:cNvPr>
          <p:cNvSpPr txBox="1"/>
          <p:nvPr/>
        </p:nvSpPr>
        <p:spPr>
          <a:xfrm>
            <a:off x="1011062" y="118427"/>
            <a:ext cx="157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NUDT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er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97D6B44-63A8-4938-AAAD-798CC45BD123}"/>
              </a:ext>
            </a:extLst>
          </p:cNvPr>
          <p:cNvSpPr txBox="1"/>
          <p:nvPr/>
        </p:nvSpPr>
        <p:spPr>
          <a:xfrm>
            <a:off x="1027997" y="487704"/>
            <a:ext cx="303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COLLEGE OF SYSTEMS ENGINEERING </a:t>
            </a:r>
          </a:p>
          <a:p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UNIVERSITY OF DEFENSE TECHNOLOGY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1F8DEF4-D820-4F1E-A811-B2CBFD17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068" y="186166"/>
            <a:ext cx="641992" cy="6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12740</TotalTime>
  <Words>3858</Words>
  <Application>Microsoft Office PowerPoint</Application>
  <PresentationFormat>宽屏</PresentationFormat>
  <Paragraphs>454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等线</vt:lpstr>
      <vt:lpstr>黑体</vt:lpstr>
      <vt:lpstr>华文行楷</vt:lpstr>
      <vt:lpstr>华文琥珀</vt:lpstr>
      <vt:lpstr>隶书</vt:lpstr>
      <vt:lpstr>宋体</vt:lpstr>
      <vt:lpstr>微软雅黑</vt:lpstr>
      <vt:lpstr>Arial</vt:lpstr>
      <vt:lpstr>Arial Black</vt:lpstr>
      <vt:lpstr>Calibri</vt:lpstr>
      <vt:lpstr>Calibri Light</vt:lpstr>
      <vt:lpstr>Comic Sans MS</vt:lpstr>
      <vt:lpstr>Times New Roman</vt:lpstr>
      <vt:lpstr>Trebuchet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秦烁</dc:creator>
  <cp:lastModifiedBy>Wang Tong</cp:lastModifiedBy>
  <cp:revision>800</cp:revision>
  <dcterms:created xsi:type="dcterms:W3CDTF">2019-10-20T04:20:07Z</dcterms:created>
  <dcterms:modified xsi:type="dcterms:W3CDTF">2020-11-29T23:47:18Z</dcterms:modified>
</cp:coreProperties>
</file>